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15"/>
  </p:notesMasterIdLst>
  <p:handoutMasterIdLst>
    <p:handoutMasterId r:id="rId16"/>
  </p:handoutMasterIdLst>
  <p:sldIdLst>
    <p:sldId id="483" r:id="rId2"/>
    <p:sldId id="583" r:id="rId3"/>
    <p:sldId id="599" r:id="rId4"/>
    <p:sldId id="600" r:id="rId5"/>
    <p:sldId id="602" r:id="rId6"/>
    <p:sldId id="603" r:id="rId7"/>
    <p:sldId id="598" r:id="rId8"/>
    <p:sldId id="590" r:id="rId9"/>
    <p:sldId id="591" r:id="rId10"/>
    <p:sldId id="595" r:id="rId11"/>
    <p:sldId id="596" r:id="rId12"/>
    <p:sldId id="597" r:id="rId13"/>
    <p:sldId id="589"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6699"/>
    <a:srgbClr val="800000"/>
    <a:srgbClr val="993300"/>
    <a:srgbClr val="74B230"/>
    <a:srgbClr val="FF3300"/>
    <a:srgbClr val="FFCC99"/>
    <a:srgbClr val="FF9933"/>
    <a:srgbClr val="B2E480"/>
    <a:srgbClr val="FBE3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8760" autoAdjust="0"/>
    <p:restoredTop sz="66048" autoAdjust="0"/>
  </p:normalViewPr>
  <p:slideViewPr>
    <p:cSldViewPr>
      <p:cViewPr varScale="1">
        <p:scale>
          <a:sx n="47" d="100"/>
          <a:sy n="47" d="100"/>
        </p:scale>
        <p:origin x="570" y="54"/>
      </p:cViewPr>
      <p:guideLst>
        <p:guide orient="horz" pos="2352"/>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67" d="100"/>
          <a:sy n="67" d="100"/>
        </p:scale>
        <p:origin x="2790"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13" tIns="45706" rIns="91413" bIns="45706" rtlCol="0"/>
          <a:lstStyle>
            <a:lvl1pPr algn="l">
              <a:defRPr sz="1200"/>
            </a:lvl1pPr>
          </a:lstStyle>
          <a:p>
            <a:endParaRPr lang="en-US"/>
          </a:p>
        </p:txBody>
      </p:sp>
      <p:sp>
        <p:nvSpPr>
          <p:cNvPr id="3" name="Date Placeholder 2"/>
          <p:cNvSpPr>
            <a:spLocks noGrp="1"/>
          </p:cNvSpPr>
          <p:nvPr>
            <p:ph type="dt" sz="quarter" idx="1"/>
          </p:nvPr>
        </p:nvSpPr>
        <p:spPr>
          <a:xfrm>
            <a:off x="3970340" y="0"/>
            <a:ext cx="3038475" cy="465138"/>
          </a:xfrm>
          <a:prstGeom prst="rect">
            <a:avLst/>
          </a:prstGeom>
        </p:spPr>
        <p:txBody>
          <a:bodyPr vert="horz" lIns="91413" tIns="45706" rIns="91413" bIns="45706" rtlCol="0"/>
          <a:lstStyle>
            <a:lvl1pPr algn="r">
              <a:defRPr sz="1200"/>
            </a:lvl1pPr>
          </a:lstStyle>
          <a:p>
            <a:fld id="{BE6DB4A8-44FD-4F3F-9EDD-AE7AE2759373}" type="datetimeFigureOut">
              <a:rPr lang="en-US" smtClean="0"/>
              <a:t>10/3/2019</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13" tIns="45706" rIns="91413" bIns="45706"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13" tIns="45706" rIns="91413" bIns="45706" rtlCol="0" anchor="b"/>
          <a:lstStyle>
            <a:lvl1pPr algn="r">
              <a:defRPr sz="1200"/>
            </a:lvl1pPr>
          </a:lstStyle>
          <a:p>
            <a:fld id="{5E1AC4FC-E520-480F-BF64-0042BFFD8351}" type="slidenum">
              <a:rPr lang="en-US" smtClean="0"/>
              <a:t>‹#›</a:t>
            </a:fld>
            <a:endParaRPr lang="en-US"/>
          </a:p>
        </p:txBody>
      </p:sp>
    </p:spTree>
    <p:extLst>
      <p:ext uri="{BB962C8B-B14F-4D97-AF65-F5344CB8AC3E}">
        <p14:creationId xmlns:p14="http://schemas.microsoft.com/office/powerpoint/2010/main" val="12969375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0" tIns="46576" rIns="93150" bIns="46576" rtlCol="0"/>
          <a:lstStyle>
            <a:lvl1pPr algn="r">
              <a:defRPr sz="1200"/>
            </a:lvl1pPr>
          </a:lstStyle>
          <a:p>
            <a:fld id="{9E562F12-F4B5-4688-99A4-7D3E39A68C09}" type="datetimeFigureOut">
              <a:rPr lang="en-US" smtClean="0"/>
              <a:t>10/3/2019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0" tIns="46576" rIns="93150"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0" y="8606886"/>
            <a:ext cx="7008778" cy="464820"/>
          </a:xfrm>
          <a:prstGeom prst="rect">
            <a:avLst/>
          </a:prstGeom>
        </p:spPr>
        <p:txBody>
          <a:bodyPr vert="horz" lIns="93150" tIns="46576" rIns="93150" bIns="46576" rtlCol="0" anchor="b"/>
          <a:lstStyle>
            <a:lvl1pPr algn="ctr">
              <a:defRPr sz="1200"/>
            </a:lvl1pPr>
          </a:lstStyle>
          <a:p>
            <a:fld id="{F3B70956-FDFE-459C-B1DC-BF41F53A35C1}" type="slidenum">
              <a:rPr lang="en-US" smtClean="0"/>
              <a:pPr/>
              <a:t>‹#›</a:t>
            </a:fld>
            <a:endParaRPr lang="en-US"/>
          </a:p>
        </p:txBody>
      </p:sp>
    </p:spTree>
    <p:extLst>
      <p:ext uri="{BB962C8B-B14F-4D97-AF65-F5344CB8AC3E}">
        <p14:creationId xmlns:p14="http://schemas.microsoft.com/office/powerpoint/2010/main" val="32632027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D7BDB-8512-4CCB-8B9A-F30B94C9BFA5}" type="slidenum">
              <a:rPr lang="en-US" smtClean="0"/>
              <a:t>1</a:t>
            </a:fld>
            <a:endParaRPr lang="en-US"/>
          </a:p>
        </p:txBody>
      </p:sp>
    </p:spTree>
    <p:extLst>
      <p:ext uri="{BB962C8B-B14F-4D97-AF65-F5344CB8AC3E}">
        <p14:creationId xmlns:p14="http://schemas.microsoft.com/office/powerpoint/2010/main" val="676277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74688"/>
            <a:ext cx="5997575" cy="3375025"/>
          </a:xfrm>
        </p:spPr>
      </p:sp>
      <p:sp>
        <p:nvSpPr>
          <p:cNvPr id="3" name="Notes Placeholder 2"/>
          <p:cNvSpPr>
            <a:spLocks noGrp="1"/>
          </p:cNvSpPr>
          <p:nvPr>
            <p:ph type="body" idx="1"/>
          </p:nvPr>
        </p:nvSpPr>
        <p:spPr>
          <a:xfrm>
            <a:off x="360363" y="4415790"/>
            <a:ext cx="6269037" cy="4183380"/>
          </a:xfrm>
        </p:spPr>
        <p:txBody>
          <a:bodyPr/>
          <a:lstStyle/>
          <a:p>
            <a:pPr defTabSz="881261">
              <a:defRPr/>
            </a:pP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12</a:t>
            </a:fld>
            <a:endParaRPr lang="en-US" dirty="0"/>
          </a:p>
        </p:txBody>
      </p:sp>
    </p:spTree>
    <p:extLst>
      <p:ext uri="{BB962C8B-B14F-4D97-AF65-F5344CB8AC3E}">
        <p14:creationId xmlns:p14="http://schemas.microsoft.com/office/powerpoint/2010/main" val="886661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everyone to ask questions!</a:t>
            </a:r>
          </a:p>
        </p:txBody>
      </p:sp>
      <p:sp>
        <p:nvSpPr>
          <p:cNvPr id="4" name="Slide Number Placeholder 3"/>
          <p:cNvSpPr>
            <a:spLocks noGrp="1"/>
          </p:cNvSpPr>
          <p:nvPr>
            <p:ph type="sldNum" sz="quarter" idx="5"/>
          </p:nvPr>
        </p:nvSpPr>
        <p:spPr/>
        <p:txBody>
          <a:bodyPr/>
          <a:lstStyle/>
          <a:p>
            <a:fld id="{F3B70956-FDFE-459C-B1DC-BF41F53A35C1}" type="slidenum">
              <a:rPr lang="en-US" smtClean="0"/>
              <a:pPr/>
              <a:t>13</a:t>
            </a:fld>
            <a:endParaRPr lang="en-US"/>
          </a:p>
        </p:txBody>
      </p:sp>
    </p:spTree>
    <p:extLst>
      <p:ext uri="{BB962C8B-B14F-4D97-AF65-F5344CB8AC3E}">
        <p14:creationId xmlns:p14="http://schemas.microsoft.com/office/powerpoint/2010/main" val="2935413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74688"/>
            <a:ext cx="5997575" cy="3375025"/>
          </a:xfrm>
        </p:spPr>
      </p:sp>
      <p:sp>
        <p:nvSpPr>
          <p:cNvPr id="3" name="Notes Placeholder 2"/>
          <p:cNvSpPr>
            <a:spLocks noGrp="1"/>
          </p:cNvSpPr>
          <p:nvPr>
            <p:ph type="body" idx="1"/>
          </p:nvPr>
        </p:nvSpPr>
        <p:spPr>
          <a:xfrm>
            <a:off x="360363" y="4415790"/>
            <a:ext cx="6269037" cy="4183380"/>
          </a:xfrm>
        </p:spPr>
        <p:txBody>
          <a:bodyPr/>
          <a:lstStyle/>
          <a:p>
            <a:pPr defTabSz="881261">
              <a:defRPr/>
            </a:pP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2</a:t>
            </a:fld>
            <a:endParaRPr lang="en-US" dirty="0"/>
          </a:p>
        </p:txBody>
      </p:sp>
    </p:spTree>
    <p:extLst>
      <p:ext uri="{BB962C8B-B14F-4D97-AF65-F5344CB8AC3E}">
        <p14:creationId xmlns:p14="http://schemas.microsoft.com/office/powerpoint/2010/main" val="2408140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74688"/>
            <a:ext cx="5997575" cy="3375025"/>
          </a:xfrm>
        </p:spPr>
      </p:sp>
      <p:sp>
        <p:nvSpPr>
          <p:cNvPr id="3" name="Notes Placeholder 2"/>
          <p:cNvSpPr>
            <a:spLocks noGrp="1"/>
          </p:cNvSpPr>
          <p:nvPr>
            <p:ph type="body" idx="1"/>
          </p:nvPr>
        </p:nvSpPr>
        <p:spPr>
          <a:xfrm>
            <a:off x="360363" y="4415790"/>
            <a:ext cx="6269037" cy="4183380"/>
          </a:xfrm>
        </p:spPr>
        <p:txBody>
          <a:bodyPr/>
          <a:lstStyle/>
          <a:p>
            <a:pPr defTabSz="881261">
              <a:defRPr/>
            </a:pP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3</a:t>
            </a:fld>
            <a:endParaRPr lang="en-US" dirty="0"/>
          </a:p>
        </p:txBody>
      </p:sp>
    </p:spTree>
    <p:extLst>
      <p:ext uri="{BB962C8B-B14F-4D97-AF65-F5344CB8AC3E}">
        <p14:creationId xmlns:p14="http://schemas.microsoft.com/office/powerpoint/2010/main" val="13227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74688"/>
            <a:ext cx="5997575" cy="3375025"/>
          </a:xfrm>
        </p:spPr>
      </p:sp>
      <p:sp>
        <p:nvSpPr>
          <p:cNvPr id="3" name="Notes Placeholder 2"/>
          <p:cNvSpPr>
            <a:spLocks noGrp="1"/>
          </p:cNvSpPr>
          <p:nvPr>
            <p:ph type="body" idx="1"/>
          </p:nvPr>
        </p:nvSpPr>
        <p:spPr>
          <a:xfrm>
            <a:off x="360363" y="4415790"/>
            <a:ext cx="6269037" cy="4183380"/>
          </a:xfrm>
        </p:spPr>
        <p:txBody>
          <a:bodyPr/>
          <a:lstStyle/>
          <a:p>
            <a:pPr defTabSz="881261">
              <a:defRPr/>
            </a:pPr>
            <a:r>
              <a:rPr lang="en-US" dirty="0"/>
              <a:t>City limits = light blue</a:t>
            </a:r>
          </a:p>
          <a:p>
            <a:pPr defTabSz="881261">
              <a:defRPr/>
            </a:pPr>
            <a:r>
              <a:rPr lang="en-US" dirty="0"/>
              <a:t>Pinal county about 50/50 for TEA 1 (self-response) and TEA 6 (update leave)</a:t>
            </a:r>
          </a:p>
        </p:txBody>
      </p:sp>
      <p:sp>
        <p:nvSpPr>
          <p:cNvPr id="4" name="Slide Number Placeholder 3"/>
          <p:cNvSpPr>
            <a:spLocks noGrp="1"/>
          </p:cNvSpPr>
          <p:nvPr>
            <p:ph type="sldNum" sz="quarter" idx="10"/>
          </p:nvPr>
        </p:nvSpPr>
        <p:spPr/>
        <p:txBody>
          <a:bodyPr/>
          <a:lstStyle/>
          <a:p>
            <a:fld id="{603B9073-4934-4A18-B03D-7FA2DABDE591}" type="slidenum">
              <a:rPr lang="en-US" smtClean="0"/>
              <a:t>4</a:t>
            </a:fld>
            <a:endParaRPr lang="en-US" dirty="0"/>
          </a:p>
        </p:txBody>
      </p:sp>
    </p:spTree>
    <p:extLst>
      <p:ext uri="{BB962C8B-B14F-4D97-AF65-F5344CB8AC3E}">
        <p14:creationId xmlns:p14="http://schemas.microsoft.com/office/powerpoint/2010/main" val="3939154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74688"/>
            <a:ext cx="5997575" cy="3375025"/>
          </a:xfrm>
        </p:spPr>
      </p:sp>
      <p:sp>
        <p:nvSpPr>
          <p:cNvPr id="3" name="Notes Placeholder 2"/>
          <p:cNvSpPr>
            <a:spLocks noGrp="1"/>
          </p:cNvSpPr>
          <p:nvPr>
            <p:ph type="body" idx="1"/>
          </p:nvPr>
        </p:nvSpPr>
        <p:spPr>
          <a:xfrm>
            <a:off x="360363" y="4415790"/>
            <a:ext cx="6269037" cy="4183380"/>
          </a:xfrm>
        </p:spPr>
        <p:txBody>
          <a:bodyPr/>
          <a:lstStyle/>
          <a:p>
            <a:pPr defTabSz="881261">
              <a:defRPr/>
            </a:pP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7</a:t>
            </a:fld>
            <a:endParaRPr lang="en-US" dirty="0"/>
          </a:p>
        </p:txBody>
      </p:sp>
    </p:spTree>
    <p:extLst>
      <p:ext uri="{BB962C8B-B14F-4D97-AF65-F5344CB8AC3E}">
        <p14:creationId xmlns:p14="http://schemas.microsoft.com/office/powerpoint/2010/main" val="1026659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74688"/>
            <a:ext cx="5997575" cy="3375025"/>
          </a:xfrm>
        </p:spPr>
      </p:sp>
      <p:sp>
        <p:nvSpPr>
          <p:cNvPr id="3" name="Notes Placeholder 2"/>
          <p:cNvSpPr>
            <a:spLocks noGrp="1"/>
          </p:cNvSpPr>
          <p:nvPr>
            <p:ph type="body" idx="1"/>
          </p:nvPr>
        </p:nvSpPr>
        <p:spPr>
          <a:xfrm>
            <a:off x="360363" y="4415790"/>
            <a:ext cx="6269037" cy="4183380"/>
          </a:xfrm>
        </p:spPr>
        <p:txBody>
          <a:bodyPr/>
          <a:lstStyle/>
          <a:p>
            <a:pPr defTabSz="881261">
              <a:defRPr/>
            </a:pP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8</a:t>
            </a:fld>
            <a:endParaRPr lang="en-US" dirty="0"/>
          </a:p>
        </p:txBody>
      </p:sp>
    </p:spTree>
    <p:extLst>
      <p:ext uri="{BB962C8B-B14F-4D97-AF65-F5344CB8AC3E}">
        <p14:creationId xmlns:p14="http://schemas.microsoft.com/office/powerpoint/2010/main" val="1014260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74688"/>
            <a:ext cx="5997575" cy="3375025"/>
          </a:xfrm>
        </p:spPr>
      </p:sp>
      <p:sp>
        <p:nvSpPr>
          <p:cNvPr id="3" name="Notes Placeholder 2"/>
          <p:cNvSpPr>
            <a:spLocks noGrp="1"/>
          </p:cNvSpPr>
          <p:nvPr>
            <p:ph type="body" idx="1"/>
          </p:nvPr>
        </p:nvSpPr>
        <p:spPr>
          <a:xfrm>
            <a:off x="360363" y="4415790"/>
            <a:ext cx="6269037" cy="4183380"/>
          </a:xfrm>
        </p:spPr>
        <p:txBody>
          <a:bodyPr/>
          <a:lstStyle/>
          <a:p>
            <a:pPr defTabSz="881261">
              <a:defRPr/>
            </a:pP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9</a:t>
            </a:fld>
            <a:endParaRPr lang="en-US" dirty="0"/>
          </a:p>
        </p:txBody>
      </p:sp>
    </p:spTree>
    <p:extLst>
      <p:ext uri="{BB962C8B-B14F-4D97-AF65-F5344CB8AC3E}">
        <p14:creationId xmlns:p14="http://schemas.microsoft.com/office/powerpoint/2010/main" val="2543659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74688"/>
            <a:ext cx="5997575" cy="3375025"/>
          </a:xfrm>
        </p:spPr>
      </p:sp>
      <p:sp>
        <p:nvSpPr>
          <p:cNvPr id="3" name="Notes Placeholder 2"/>
          <p:cNvSpPr>
            <a:spLocks noGrp="1"/>
          </p:cNvSpPr>
          <p:nvPr>
            <p:ph type="body" idx="1"/>
          </p:nvPr>
        </p:nvSpPr>
        <p:spPr>
          <a:xfrm>
            <a:off x="360363" y="4415790"/>
            <a:ext cx="6269037" cy="4183380"/>
          </a:xfrm>
        </p:spPr>
        <p:txBody>
          <a:bodyPr/>
          <a:lstStyle/>
          <a:p>
            <a:pPr defTabSz="881261">
              <a:defRPr/>
            </a:pP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10</a:t>
            </a:fld>
            <a:endParaRPr lang="en-US" dirty="0"/>
          </a:p>
        </p:txBody>
      </p:sp>
    </p:spTree>
    <p:extLst>
      <p:ext uri="{BB962C8B-B14F-4D97-AF65-F5344CB8AC3E}">
        <p14:creationId xmlns:p14="http://schemas.microsoft.com/office/powerpoint/2010/main" val="1692965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74688"/>
            <a:ext cx="5997575" cy="3375025"/>
          </a:xfrm>
        </p:spPr>
      </p:sp>
      <p:sp>
        <p:nvSpPr>
          <p:cNvPr id="3" name="Notes Placeholder 2"/>
          <p:cNvSpPr>
            <a:spLocks noGrp="1"/>
          </p:cNvSpPr>
          <p:nvPr>
            <p:ph type="body" idx="1"/>
          </p:nvPr>
        </p:nvSpPr>
        <p:spPr>
          <a:xfrm>
            <a:off x="360363" y="4415790"/>
            <a:ext cx="6269037" cy="4183380"/>
          </a:xfrm>
        </p:spPr>
        <p:txBody>
          <a:bodyPr/>
          <a:lstStyle/>
          <a:p>
            <a:pPr defTabSz="881261">
              <a:defRPr/>
            </a:pP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11</a:t>
            </a:fld>
            <a:endParaRPr lang="en-US" dirty="0"/>
          </a:p>
        </p:txBody>
      </p:sp>
    </p:spTree>
    <p:extLst>
      <p:ext uri="{BB962C8B-B14F-4D97-AF65-F5344CB8AC3E}">
        <p14:creationId xmlns:p14="http://schemas.microsoft.com/office/powerpoint/2010/main" val="4277804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80E7961-A291-4252-9433-F413063A89D5}" type="slidenum">
              <a:rPr lang="en-US" smtClean="0"/>
              <a:t>‹#›</a:t>
            </a:fld>
            <a:endParaRPr lang="en-US"/>
          </a:p>
        </p:txBody>
      </p:sp>
      <p:pic>
        <p:nvPicPr>
          <p:cNvPr id="7" name="Content Placeholder 10">
            <a:extLst>
              <a:ext uri="{FF2B5EF4-FFF2-40B4-BE49-F238E27FC236}">
                <a16:creationId xmlns:a16="http://schemas.microsoft.com/office/drawing/2014/main" id="{B8C06681-D1BD-409F-BCF6-6991B7E9FA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400" y="5417720"/>
            <a:ext cx="2743200" cy="1371600"/>
          </a:xfrm>
          <a:prstGeom prst="rect">
            <a:avLst/>
          </a:prstGeom>
        </p:spPr>
      </p:pic>
    </p:spTree>
    <p:extLst>
      <p:ext uri="{BB962C8B-B14F-4D97-AF65-F5344CB8AC3E}">
        <p14:creationId xmlns:p14="http://schemas.microsoft.com/office/powerpoint/2010/main" val="248406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609600" y="1600201"/>
            <a:ext cx="10972800" cy="4419599"/>
          </a:xfrm>
          <a:prstGeom prst="rect">
            <a:avLst/>
          </a:prstGeo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0E7961-A291-4252-9433-F413063A89D5}" type="slidenum">
              <a:rPr lang="en-US" smtClean="0"/>
              <a:t>‹#›</a:t>
            </a:fld>
            <a:endParaRPr lang="en-US"/>
          </a:p>
        </p:txBody>
      </p:sp>
      <p:pic>
        <p:nvPicPr>
          <p:cNvPr id="7" name="Content Placeholder 10">
            <a:extLst>
              <a:ext uri="{FF2B5EF4-FFF2-40B4-BE49-F238E27FC236}">
                <a16:creationId xmlns:a16="http://schemas.microsoft.com/office/drawing/2014/main" id="{13F29AA9-07AD-414D-93EB-C721C0D98E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400" y="5417720"/>
            <a:ext cx="2743200" cy="1371600"/>
          </a:xfrm>
          <a:prstGeom prst="rect">
            <a:avLst/>
          </a:prstGeom>
        </p:spPr>
      </p:pic>
    </p:spTree>
    <p:extLst>
      <p:ext uri="{BB962C8B-B14F-4D97-AF65-F5344CB8AC3E}">
        <p14:creationId xmlns:p14="http://schemas.microsoft.com/office/powerpoint/2010/main" val="25696293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5454502"/>
          </a:xfrm>
          <a:prstGeom prst="rect">
            <a:avLst/>
          </a:prstGeom>
          <a:gradFill flip="none" rotWithShape="1">
            <a:gsLst>
              <a:gs pos="0">
                <a:schemeClr val="accent6">
                  <a:lumMod val="20000"/>
                  <a:lumOff val="8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fld id="{B80E7961-A291-4252-9433-F413063A89D5}" type="slidenum">
              <a:rPr lang="en-US" smtClean="0"/>
              <a:t>‹#›</a:t>
            </a:fld>
            <a:endParaRPr lang="en-US"/>
          </a:p>
        </p:txBody>
      </p:sp>
      <p:pic>
        <p:nvPicPr>
          <p:cNvPr id="7" name="Picture 6">
            <a:extLst>
              <a:ext uri="{FF2B5EF4-FFF2-40B4-BE49-F238E27FC236}">
                <a16:creationId xmlns:a16="http://schemas.microsoft.com/office/drawing/2014/main" id="{709DBF00-6528-42F1-B328-44F742AF3A8A}"/>
              </a:ext>
            </a:extLst>
          </p:cNvPr>
          <p:cNvPicPr>
            <a:picLocks noGrp="1" noSelect="1" noRot="1" noMove="1" noResize="1" noEditPoints="1" noAdjustHandles="1" noChangeArrowheads="1" noChangeShapeType="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335112" y="6013680"/>
            <a:ext cx="3877392" cy="554784"/>
          </a:xfrm>
          <a:prstGeom prst="rect">
            <a:avLst/>
          </a:prstGeom>
        </p:spPr>
      </p:pic>
      <p:sp>
        <p:nvSpPr>
          <p:cNvPr id="4" name="Rectangle 3"/>
          <p:cNvSpPr/>
          <p:nvPr userDrawn="1"/>
        </p:nvSpPr>
        <p:spPr>
          <a:xfrm>
            <a:off x="230819" y="5907831"/>
            <a:ext cx="4057096" cy="707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7239000" y="6356350"/>
            <a:ext cx="4114800" cy="365125"/>
          </a:xfrm>
          <a:prstGeom prst="rect">
            <a:avLst/>
          </a:prstGeom>
        </p:spPr>
        <p:txBody>
          <a:bodyPr vert="horz" lIns="91440" tIns="45720" rIns="91440" bIns="45720" rtlCol="0" anchor="ctr"/>
          <a:lstStyle>
            <a:lvl1pPr algn="r">
              <a:defRPr sz="1600">
                <a:solidFill>
                  <a:schemeClr val="tx1">
                    <a:lumMod val="75000"/>
                    <a:lumOff val="25000"/>
                  </a:schemeClr>
                </a:solidFill>
                <a:latin typeface="+mn-lt"/>
              </a:defRPr>
            </a:lvl1pPr>
          </a:lstStyle>
          <a:p>
            <a:endParaRPr lang="en-US" i="1" dirty="0"/>
          </a:p>
        </p:txBody>
      </p:sp>
      <p:pic>
        <p:nvPicPr>
          <p:cNvPr id="12" name="Content Placeholder 10">
            <a:extLst>
              <a:ext uri="{FF2B5EF4-FFF2-40B4-BE49-F238E27FC236}">
                <a16:creationId xmlns:a16="http://schemas.microsoft.com/office/drawing/2014/main" id="{2CECCE93-5DE4-40F0-9CAB-A79AAD2DF11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296400" y="5417720"/>
            <a:ext cx="2743200" cy="1371600"/>
          </a:xfrm>
          <a:prstGeom prst="rect">
            <a:avLst/>
          </a:prstGeom>
        </p:spPr>
      </p:pic>
    </p:spTree>
    <p:extLst>
      <p:ext uri="{BB962C8B-B14F-4D97-AF65-F5344CB8AC3E}">
        <p14:creationId xmlns:p14="http://schemas.microsoft.com/office/powerpoint/2010/main" val="4070185294"/>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www.census.gov/programs-surveys/decennial-census/technical-documentation/questionnaires/2020.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usajobs.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2020census.gov/job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ensus.gov/newsroom/press-kits/2018/2020-adca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0">
            <a:extLst>
              <a:ext uri="{FF2B5EF4-FFF2-40B4-BE49-F238E27FC236}">
                <a16:creationId xmlns:a16="http://schemas.microsoft.com/office/drawing/2014/main" id="{14CC9D60-D8AE-4BF1-9433-FC075C4A39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444" t="5556" r="2778" b="6726"/>
          <a:stretch/>
        </p:blipFill>
        <p:spPr>
          <a:xfrm>
            <a:off x="1066798" y="457200"/>
            <a:ext cx="2209801" cy="1836400"/>
          </a:xfrm>
          <a:prstGeom prst="rect">
            <a:avLst/>
          </a:prstGeom>
        </p:spPr>
      </p:pic>
      <p:sp>
        <p:nvSpPr>
          <p:cNvPr id="9" name="Title 5">
            <a:extLst>
              <a:ext uri="{FF2B5EF4-FFF2-40B4-BE49-F238E27FC236}">
                <a16:creationId xmlns:a16="http://schemas.microsoft.com/office/drawing/2014/main" id="{535D0669-7484-40E1-82E7-3143A527BCDB}"/>
              </a:ext>
            </a:extLst>
          </p:cNvPr>
          <p:cNvSpPr txBox="1">
            <a:spLocks/>
          </p:cNvSpPr>
          <p:nvPr/>
        </p:nvSpPr>
        <p:spPr>
          <a:xfrm>
            <a:off x="924558" y="4023358"/>
            <a:ext cx="9133842" cy="283464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800" b="1" dirty="0"/>
              <a:t>October 2019 US Census Updates</a:t>
            </a:r>
          </a:p>
          <a:p>
            <a:pPr algn="l"/>
            <a:endParaRPr lang="en-US" altLang="en-US" sz="2800" b="1" dirty="0"/>
          </a:p>
          <a:p>
            <a:pPr algn="l"/>
            <a:r>
              <a:rPr lang="en-US" altLang="en-US" sz="2800" b="1" dirty="0"/>
              <a:t>Presented By:	Maria </a:t>
            </a:r>
            <a:r>
              <a:rPr lang="en-US" altLang="en-US" sz="2800" b="1" dirty="0" err="1"/>
              <a:t>Vianey</a:t>
            </a:r>
            <a:r>
              <a:rPr lang="en-US" altLang="en-US" sz="2800" b="1" dirty="0"/>
              <a:t> Cardenas</a:t>
            </a:r>
          </a:p>
          <a:p>
            <a:pPr algn="l"/>
            <a:r>
              <a:rPr lang="en-US" altLang="en-US" sz="2800" b="1" dirty="0"/>
              <a:t>			Havala Schumacher</a:t>
            </a:r>
          </a:p>
          <a:p>
            <a:pPr algn="l"/>
            <a:endParaRPr lang="en-US" altLang="en-US" sz="2800" b="1" dirty="0"/>
          </a:p>
          <a:p>
            <a:pPr algn="l"/>
            <a:r>
              <a:rPr lang="en-US" altLang="en-US" sz="2800" b="1" dirty="0"/>
              <a:t>Partnership Specialists, US Census Bureau</a:t>
            </a:r>
          </a:p>
          <a:p>
            <a:pPr algn="l"/>
            <a:r>
              <a:rPr lang="en-US" altLang="en-US" sz="2800" b="1" dirty="0"/>
              <a:t>		   </a:t>
            </a:r>
            <a:br>
              <a:rPr lang="en-US" altLang="en-US" sz="2800" b="1" dirty="0"/>
            </a:br>
            <a:br>
              <a:rPr lang="en-US" altLang="en-US" sz="2800" b="1" dirty="0"/>
            </a:br>
            <a:endParaRPr lang="en-US" sz="2800" dirty="0"/>
          </a:p>
        </p:txBody>
      </p:sp>
      <p:pic>
        <p:nvPicPr>
          <p:cNvPr id="11" name="Picture 10" descr="A person standing in front of a building&#10;&#10;Description automatically generated">
            <a:extLst>
              <a:ext uri="{FF2B5EF4-FFF2-40B4-BE49-F238E27FC236}">
                <a16:creationId xmlns:a16="http://schemas.microsoft.com/office/drawing/2014/main" id="{C44377AF-FAEE-47F8-98E3-FC779EC43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457200"/>
            <a:ext cx="5318760" cy="3545840"/>
          </a:xfrm>
          <a:prstGeom prst="rect">
            <a:avLst/>
          </a:prstGeom>
        </p:spPr>
      </p:pic>
    </p:spTree>
    <p:extLst>
      <p:ext uri="{BB962C8B-B14F-4D97-AF65-F5344CB8AC3E}">
        <p14:creationId xmlns:p14="http://schemas.microsoft.com/office/powerpoint/2010/main" val="318313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Sample Questionnaire Now Available</a:t>
            </a:r>
          </a:p>
        </p:txBody>
      </p:sp>
      <p:sp>
        <p:nvSpPr>
          <p:cNvPr id="4" name="Slide Number Placeholder 3"/>
          <p:cNvSpPr>
            <a:spLocks noGrp="1"/>
          </p:cNvSpPr>
          <p:nvPr>
            <p:ph type="sldNum" sz="quarter" idx="12"/>
          </p:nvPr>
        </p:nvSpPr>
        <p:spPr/>
        <p:txBody>
          <a:bodyPr/>
          <a:lstStyle/>
          <a:p>
            <a:fld id="{03AE04C5-3085-4F64-BC65-54FE2DBF6EB1}" type="slidenum">
              <a:rPr lang="en-US" smtClean="0"/>
              <a:pPr/>
              <a:t>10</a:t>
            </a:fld>
            <a:endParaRPr lang="en-US" dirty="0"/>
          </a:p>
        </p:txBody>
      </p:sp>
      <p:sp>
        <p:nvSpPr>
          <p:cNvPr id="7" name="Content Placeholder 2">
            <a:extLst>
              <a:ext uri="{FF2B5EF4-FFF2-40B4-BE49-F238E27FC236}">
                <a16:creationId xmlns:a16="http://schemas.microsoft.com/office/drawing/2014/main" id="{8E2609C7-89B8-4753-90A7-EF323AAC69F8}"/>
              </a:ext>
            </a:extLst>
          </p:cNvPr>
          <p:cNvSpPr txBox="1">
            <a:spLocks/>
          </p:cNvSpPr>
          <p:nvPr/>
        </p:nvSpPr>
        <p:spPr>
          <a:xfrm>
            <a:off x="640080" y="1417638"/>
            <a:ext cx="10614942" cy="39896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p>
        </p:txBody>
      </p:sp>
      <p:sp>
        <p:nvSpPr>
          <p:cNvPr id="6" name="TextBox 5">
            <a:extLst>
              <a:ext uri="{FF2B5EF4-FFF2-40B4-BE49-F238E27FC236}">
                <a16:creationId xmlns:a16="http://schemas.microsoft.com/office/drawing/2014/main" id="{5DA9EA96-F7F1-4256-BD31-C37AD89D7160}"/>
              </a:ext>
            </a:extLst>
          </p:cNvPr>
          <p:cNvSpPr txBox="1"/>
          <p:nvPr/>
        </p:nvSpPr>
        <p:spPr>
          <a:xfrm>
            <a:off x="609600" y="1417638"/>
            <a:ext cx="11201400" cy="4832092"/>
          </a:xfrm>
          <a:prstGeom prst="rect">
            <a:avLst/>
          </a:prstGeom>
          <a:noFill/>
        </p:spPr>
        <p:txBody>
          <a:bodyPr wrap="square" rtlCol="0">
            <a:spAutoFit/>
          </a:bodyPr>
          <a:lstStyle/>
          <a:p>
            <a:r>
              <a:rPr lang="en-US" sz="3600" dirty="0"/>
              <a:t>Began printing on July 2</a:t>
            </a:r>
            <a:r>
              <a:rPr lang="en-US" sz="3600" baseline="30000" dirty="0"/>
              <a:t>nd </a:t>
            </a:r>
          </a:p>
          <a:p>
            <a:endParaRPr lang="en-US" sz="3600" dirty="0"/>
          </a:p>
          <a:p>
            <a:r>
              <a:rPr lang="en-US" sz="3600" dirty="0"/>
              <a:t>9 Questions</a:t>
            </a:r>
          </a:p>
          <a:p>
            <a:endParaRPr lang="en-US" sz="3600" dirty="0"/>
          </a:p>
          <a:p>
            <a:r>
              <a:rPr lang="en-US" sz="3600" dirty="0"/>
              <a:t>Sample forms available for viewing:</a:t>
            </a:r>
          </a:p>
          <a:p>
            <a:endParaRPr lang="en-US" sz="3600" dirty="0"/>
          </a:p>
          <a:p>
            <a:r>
              <a:rPr lang="en-US" sz="2800" dirty="0">
                <a:hlinkClick r:id="rId3"/>
              </a:rPr>
              <a:t>https://www.census.gov/programs-surveys/decennial-census/technical-documentation/questionnaires/2020.html</a:t>
            </a:r>
            <a:endParaRPr lang="en-US" sz="2800" dirty="0"/>
          </a:p>
          <a:p>
            <a:endParaRPr lang="en-US" sz="3600" dirty="0"/>
          </a:p>
        </p:txBody>
      </p:sp>
    </p:spTree>
    <p:extLst>
      <p:ext uri="{BB962C8B-B14F-4D97-AF65-F5344CB8AC3E}">
        <p14:creationId xmlns:p14="http://schemas.microsoft.com/office/powerpoint/2010/main" val="3573214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Questions/Questionnaire</a:t>
            </a:r>
          </a:p>
        </p:txBody>
      </p:sp>
      <p:sp>
        <p:nvSpPr>
          <p:cNvPr id="4" name="Slide Number Placeholder 3"/>
          <p:cNvSpPr>
            <a:spLocks noGrp="1"/>
          </p:cNvSpPr>
          <p:nvPr>
            <p:ph type="sldNum" sz="quarter" idx="12"/>
          </p:nvPr>
        </p:nvSpPr>
        <p:spPr/>
        <p:txBody>
          <a:bodyPr/>
          <a:lstStyle/>
          <a:p>
            <a:fld id="{03AE04C5-3085-4F64-BC65-54FE2DBF6EB1}" type="slidenum">
              <a:rPr lang="en-US" smtClean="0"/>
              <a:pPr/>
              <a:t>11</a:t>
            </a:fld>
            <a:endParaRPr lang="en-US" dirty="0"/>
          </a:p>
        </p:txBody>
      </p:sp>
      <p:sp>
        <p:nvSpPr>
          <p:cNvPr id="7" name="Content Placeholder 2">
            <a:extLst>
              <a:ext uri="{FF2B5EF4-FFF2-40B4-BE49-F238E27FC236}">
                <a16:creationId xmlns:a16="http://schemas.microsoft.com/office/drawing/2014/main" id="{8E2609C7-89B8-4753-90A7-EF323AAC69F8}"/>
              </a:ext>
            </a:extLst>
          </p:cNvPr>
          <p:cNvSpPr txBox="1">
            <a:spLocks/>
          </p:cNvSpPr>
          <p:nvPr/>
        </p:nvSpPr>
        <p:spPr>
          <a:xfrm>
            <a:off x="640080" y="1417638"/>
            <a:ext cx="10614942" cy="39896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p>
        </p:txBody>
      </p:sp>
      <p:pic>
        <p:nvPicPr>
          <p:cNvPr id="3" name="Picture 2">
            <a:extLst>
              <a:ext uri="{FF2B5EF4-FFF2-40B4-BE49-F238E27FC236}">
                <a16:creationId xmlns:a16="http://schemas.microsoft.com/office/drawing/2014/main" id="{009DAA53-422D-4BE6-861D-E6B59DE9E5A0}"/>
              </a:ext>
            </a:extLst>
          </p:cNvPr>
          <p:cNvPicPr>
            <a:picLocks noChangeAspect="1"/>
          </p:cNvPicPr>
          <p:nvPr/>
        </p:nvPicPr>
        <p:blipFill>
          <a:blip r:embed="rId3"/>
          <a:stretch>
            <a:fillRect/>
          </a:stretch>
        </p:blipFill>
        <p:spPr>
          <a:xfrm>
            <a:off x="732472" y="1365321"/>
            <a:ext cx="7983855" cy="4991029"/>
          </a:xfrm>
          <a:prstGeom prst="rect">
            <a:avLst/>
          </a:prstGeom>
        </p:spPr>
      </p:pic>
    </p:spTree>
    <p:extLst>
      <p:ext uri="{BB962C8B-B14F-4D97-AF65-F5344CB8AC3E}">
        <p14:creationId xmlns:p14="http://schemas.microsoft.com/office/powerpoint/2010/main" val="1146624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Questions/Questionnaire</a:t>
            </a:r>
          </a:p>
        </p:txBody>
      </p:sp>
      <p:sp>
        <p:nvSpPr>
          <p:cNvPr id="4" name="Slide Number Placeholder 3"/>
          <p:cNvSpPr>
            <a:spLocks noGrp="1"/>
          </p:cNvSpPr>
          <p:nvPr>
            <p:ph type="sldNum" sz="quarter" idx="12"/>
          </p:nvPr>
        </p:nvSpPr>
        <p:spPr/>
        <p:txBody>
          <a:bodyPr/>
          <a:lstStyle/>
          <a:p>
            <a:fld id="{03AE04C5-3085-4F64-BC65-54FE2DBF6EB1}" type="slidenum">
              <a:rPr lang="en-US" smtClean="0"/>
              <a:pPr/>
              <a:t>12</a:t>
            </a:fld>
            <a:endParaRPr lang="en-US" dirty="0"/>
          </a:p>
        </p:txBody>
      </p:sp>
      <p:sp>
        <p:nvSpPr>
          <p:cNvPr id="7" name="Content Placeholder 2">
            <a:extLst>
              <a:ext uri="{FF2B5EF4-FFF2-40B4-BE49-F238E27FC236}">
                <a16:creationId xmlns:a16="http://schemas.microsoft.com/office/drawing/2014/main" id="{8E2609C7-89B8-4753-90A7-EF323AAC69F8}"/>
              </a:ext>
            </a:extLst>
          </p:cNvPr>
          <p:cNvSpPr txBox="1">
            <a:spLocks/>
          </p:cNvSpPr>
          <p:nvPr/>
        </p:nvSpPr>
        <p:spPr>
          <a:xfrm>
            <a:off x="640080" y="1417638"/>
            <a:ext cx="10614942" cy="39896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p>
        </p:txBody>
      </p:sp>
      <p:pic>
        <p:nvPicPr>
          <p:cNvPr id="3" name="Picture 2">
            <a:extLst>
              <a:ext uri="{FF2B5EF4-FFF2-40B4-BE49-F238E27FC236}">
                <a16:creationId xmlns:a16="http://schemas.microsoft.com/office/drawing/2014/main" id="{C145A016-F284-4671-ADAB-3BC4257277BA}"/>
              </a:ext>
            </a:extLst>
          </p:cNvPr>
          <p:cNvPicPr>
            <a:picLocks noChangeAspect="1"/>
          </p:cNvPicPr>
          <p:nvPr/>
        </p:nvPicPr>
        <p:blipFill>
          <a:blip r:embed="rId3"/>
          <a:stretch>
            <a:fillRect/>
          </a:stretch>
        </p:blipFill>
        <p:spPr>
          <a:xfrm>
            <a:off x="640080" y="1261737"/>
            <a:ext cx="5804182" cy="5596581"/>
          </a:xfrm>
          <a:prstGeom prst="rect">
            <a:avLst/>
          </a:prstGeom>
        </p:spPr>
      </p:pic>
    </p:spTree>
    <p:extLst>
      <p:ext uri="{BB962C8B-B14F-4D97-AF65-F5344CB8AC3E}">
        <p14:creationId xmlns:p14="http://schemas.microsoft.com/office/powerpoint/2010/main" val="2950250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EE70AC-9BF2-4681-9874-E757E693AA38}"/>
              </a:ext>
            </a:extLst>
          </p:cNvPr>
          <p:cNvSpPr>
            <a:spLocks noGrp="1"/>
          </p:cNvSpPr>
          <p:nvPr>
            <p:ph type="sldNum" sz="quarter" idx="12"/>
          </p:nvPr>
        </p:nvSpPr>
        <p:spPr/>
        <p:txBody>
          <a:bodyPr/>
          <a:lstStyle/>
          <a:p>
            <a:fld id="{B80E7961-A291-4252-9433-F413063A89D5}" type="slidenum">
              <a:rPr lang="en-US" smtClean="0"/>
              <a:t>13</a:t>
            </a:fld>
            <a:endParaRPr lang="en-US"/>
          </a:p>
        </p:txBody>
      </p:sp>
      <p:sp>
        <p:nvSpPr>
          <p:cNvPr id="6" name="TextBox 5">
            <a:extLst>
              <a:ext uri="{FF2B5EF4-FFF2-40B4-BE49-F238E27FC236}">
                <a16:creationId xmlns:a16="http://schemas.microsoft.com/office/drawing/2014/main" id="{5FB44CED-A6B6-4AEC-9038-1E7B2042E661}"/>
              </a:ext>
            </a:extLst>
          </p:cNvPr>
          <p:cNvSpPr txBox="1"/>
          <p:nvPr/>
        </p:nvSpPr>
        <p:spPr>
          <a:xfrm>
            <a:off x="613611" y="1417638"/>
            <a:ext cx="11273589" cy="369332"/>
          </a:xfrm>
          <a:prstGeom prst="rect">
            <a:avLst/>
          </a:prstGeom>
          <a:noFill/>
        </p:spPr>
        <p:txBody>
          <a:bodyPr wrap="square" rtlCol="0">
            <a:spAutoFit/>
          </a:bodyPr>
          <a:lstStyle/>
          <a:p>
            <a:endParaRPr lang="en-US" dirty="0"/>
          </a:p>
        </p:txBody>
      </p:sp>
      <p:sp>
        <p:nvSpPr>
          <p:cNvPr id="7" name="Title 1">
            <a:extLst>
              <a:ext uri="{FF2B5EF4-FFF2-40B4-BE49-F238E27FC236}">
                <a16:creationId xmlns:a16="http://schemas.microsoft.com/office/drawing/2014/main" id="{A0E0E081-56FE-4119-80BD-CB7E8CF46F50}"/>
              </a:ext>
            </a:extLst>
          </p:cNvPr>
          <p:cNvSpPr txBox="1">
            <a:spLocks/>
          </p:cNvSpPr>
          <p:nvPr/>
        </p:nvSpPr>
        <p:spPr>
          <a:xfrm>
            <a:off x="838199" y="963877"/>
            <a:ext cx="5105396" cy="49302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mn-lt"/>
              </a:rPr>
              <a:t>Count EVERYONE…</a:t>
            </a:r>
          </a:p>
          <a:p>
            <a:endParaRPr lang="en-US" b="1" dirty="0">
              <a:solidFill>
                <a:schemeClr val="accent1"/>
              </a:solidFill>
              <a:latin typeface="+mn-lt"/>
            </a:endParaRPr>
          </a:p>
          <a:p>
            <a:pPr marL="571500" indent="-571500">
              <a:buFont typeface="Arial" panose="020B0604020202020204" pitchFamily="34" charset="0"/>
              <a:buChar char="•"/>
            </a:pPr>
            <a:r>
              <a:rPr lang="en-US" b="1" dirty="0">
                <a:solidFill>
                  <a:schemeClr val="accent1"/>
                </a:solidFill>
                <a:latin typeface="+mn-lt"/>
              </a:rPr>
              <a:t>Once</a:t>
            </a:r>
          </a:p>
          <a:p>
            <a:pPr marL="571500" indent="-571500">
              <a:buFont typeface="Arial" panose="020B0604020202020204" pitchFamily="34" charset="0"/>
              <a:buChar char="•"/>
            </a:pPr>
            <a:r>
              <a:rPr lang="en-US" b="1" dirty="0">
                <a:solidFill>
                  <a:schemeClr val="accent1"/>
                </a:solidFill>
                <a:latin typeface="+mn-lt"/>
              </a:rPr>
              <a:t>Only Once </a:t>
            </a:r>
          </a:p>
          <a:p>
            <a:pPr marL="571500" indent="-571500">
              <a:buFont typeface="Arial" panose="020B0604020202020204" pitchFamily="34" charset="0"/>
              <a:buChar char="•"/>
            </a:pPr>
            <a:r>
              <a:rPr lang="en-US" b="1" dirty="0">
                <a:solidFill>
                  <a:schemeClr val="accent1"/>
                </a:solidFill>
                <a:latin typeface="+mn-lt"/>
              </a:rPr>
              <a:t>In the Right Place</a:t>
            </a:r>
            <a:endParaRPr lang="en-US" dirty="0">
              <a:solidFill>
                <a:schemeClr val="accent1"/>
              </a:solidFill>
              <a:latin typeface="+mn-lt"/>
            </a:endParaRPr>
          </a:p>
        </p:txBody>
      </p:sp>
      <p:sp>
        <p:nvSpPr>
          <p:cNvPr id="9" name="Content Placeholder 12">
            <a:extLst>
              <a:ext uri="{FF2B5EF4-FFF2-40B4-BE49-F238E27FC236}">
                <a16:creationId xmlns:a16="http://schemas.microsoft.com/office/drawing/2014/main" id="{03DA1D3E-3D8E-4228-8F95-7BE845D81B19}"/>
              </a:ext>
            </a:extLst>
          </p:cNvPr>
          <p:cNvSpPr>
            <a:spLocks noGrp="1"/>
          </p:cNvSpPr>
          <p:nvPr>
            <p:ph idx="1"/>
          </p:nvPr>
        </p:nvSpPr>
        <p:spPr>
          <a:xfrm>
            <a:off x="7315200" y="3048000"/>
            <a:ext cx="4572000" cy="1524000"/>
          </a:xfrm>
        </p:spPr>
        <p:txBody>
          <a:bodyPr anchor="ctr">
            <a:normAutofit/>
          </a:bodyPr>
          <a:lstStyle/>
          <a:p>
            <a:pPr marL="0" indent="0">
              <a:buNone/>
            </a:pPr>
            <a:r>
              <a:rPr lang="en-US" sz="2400" dirty="0"/>
              <a:t>Your community deserves to be SEEN and COUNTED!</a:t>
            </a:r>
          </a:p>
          <a:p>
            <a:endParaRPr lang="en-US" sz="2400" dirty="0"/>
          </a:p>
        </p:txBody>
      </p:sp>
      <p:cxnSp>
        <p:nvCxnSpPr>
          <p:cNvPr id="10" name="Straight Connector 9">
            <a:extLst>
              <a:ext uri="{FF2B5EF4-FFF2-40B4-BE49-F238E27FC236}">
                <a16:creationId xmlns:a16="http://schemas.microsoft.com/office/drawing/2014/main" id="{3EB96CD2-2300-486D-88C5-37ACA66B740C}"/>
              </a:ext>
            </a:extLst>
          </p:cNvPr>
          <p:cNvCxnSpPr>
            <a:cxnSpLocks/>
          </p:cNvCxnSpPr>
          <p:nvPr/>
        </p:nvCxnSpPr>
        <p:spPr>
          <a:xfrm>
            <a:off x="6553200" y="1417638"/>
            <a:ext cx="0" cy="3916362"/>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512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AE04C5-3085-4F64-BC65-54FE2DBF6EB1}" type="slidenum">
              <a:rPr lang="en-US" smtClean="0"/>
              <a:pPr/>
              <a:t>2</a:t>
            </a:fld>
            <a:endParaRPr lang="en-US" dirty="0"/>
          </a:p>
        </p:txBody>
      </p:sp>
      <p:sp>
        <p:nvSpPr>
          <p:cNvPr id="7" name="Rectangle 2">
            <a:extLst>
              <a:ext uri="{FF2B5EF4-FFF2-40B4-BE49-F238E27FC236}">
                <a16:creationId xmlns:a16="http://schemas.microsoft.com/office/drawing/2014/main" id="{EE87D91B-EA17-45C2-9465-947D9EA6D935}"/>
              </a:ext>
            </a:extLst>
          </p:cNvPr>
          <p:cNvSpPr txBox="1">
            <a:spLocks noGrp="1" noChangeArrowheads="1"/>
          </p:cNvSpPr>
          <p:nvPr>
            <p:ph type="title"/>
          </p:nvPr>
        </p:nvSpPr>
        <p:spPr>
          <a:xfrm>
            <a:off x="609600" y="274638"/>
            <a:ext cx="10972800" cy="1143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en-US" b="1" dirty="0">
                <a:solidFill>
                  <a:srgbClr val="008080"/>
                </a:solidFill>
                <a:latin typeface="+mn-lt"/>
              </a:rPr>
              <a:t>Why We Do A Census</a:t>
            </a:r>
          </a:p>
          <a:p>
            <a:pPr algn="ctr"/>
            <a:endParaRPr lang="en-US" altLang="en-US" b="1" dirty="0">
              <a:solidFill>
                <a:srgbClr val="008080"/>
              </a:solidFill>
              <a:latin typeface="+mn-lt"/>
            </a:endParaRPr>
          </a:p>
        </p:txBody>
      </p:sp>
      <p:pic>
        <p:nvPicPr>
          <p:cNvPr id="8" name="Picture 7">
            <a:extLst>
              <a:ext uri="{FF2B5EF4-FFF2-40B4-BE49-F238E27FC236}">
                <a16:creationId xmlns:a16="http://schemas.microsoft.com/office/drawing/2014/main" id="{7846E92F-308D-4477-9E7E-1E00F2D3B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83" y="1417638"/>
            <a:ext cx="3048000" cy="4137211"/>
          </a:xfrm>
          <a:prstGeom prst="rect">
            <a:avLst/>
          </a:prstGeom>
        </p:spPr>
      </p:pic>
      <p:sp>
        <p:nvSpPr>
          <p:cNvPr id="9" name="Content Placeholder 2">
            <a:extLst>
              <a:ext uri="{FF2B5EF4-FFF2-40B4-BE49-F238E27FC236}">
                <a16:creationId xmlns:a16="http://schemas.microsoft.com/office/drawing/2014/main" id="{CD276A30-2CA0-43D0-8DDB-493625216F03}"/>
              </a:ext>
            </a:extLst>
          </p:cNvPr>
          <p:cNvSpPr>
            <a:spLocks noGrp="1"/>
          </p:cNvSpPr>
          <p:nvPr>
            <p:ph sz="half" idx="1"/>
          </p:nvPr>
        </p:nvSpPr>
        <p:spPr>
          <a:xfrm>
            <a:off x="3615397" y="1600201"/>
            <a:ext cx="7772400" cy="4137211"/>
          </a:xfrm>
        </p:spPr>
        <p:txBody>
          <a:bodyPr>
            <a:normAutofit fontScale="92500"/>
          </a:bodyPr>
          <a:lstStyle/>
          <a:p>
            <a:pPr marL="0" indent="0">
              <a:buNone/>
            </a:pPr>
            <a:endParaRPr lang="en-US" sz="3530" dirty="0"/>
          </a:p>
          <a:p>
            <a:pPr marL="0" indent="0">
              <a:buNone/>
            </a:pPr>
            <a:r>
              <a:rPr lang="en-US" sz="3530" b="1" u="sng" dirty="0"/>
              <a:t>Article 1, Section 2 of the US Constitution</a:t>
            </a:r>
          </a:p>
          <a:p>
            <a:pPr marL="393317" lvl="1" indent="0">
              <a:buNone/>
            </a:pPr>
            <a:r>
              <a:rPr lang="en-US" sz="3530" i="1" dirty="0"/>
              <a:t>The actual Enumeration shall be made within three Years after the first Meeting of the Congress of the United States, and within every subsequent Term of ten Years, in such Manner as they shall by Law direct. </a:t>
            </a:r>
            <a:endParaRPr lang="en-US" sz="3530" dirty="0"/>
          </a:p>
        </p:txBody>
      </p:sp>
    </p:spTree>
    <p:extLst>
      <p:ext uri="{BB962C8B-B14F-4D97-AF65-F5344CB8AC3E}">
        <p14:creationId xmlns:p14="http://schemas.microsoft.com/office/powerpoint/2010/main" val="326064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3678"/>
            <a:ext cx="10972800" cy="1143000"/>
          </a:xfrm>
        </p:spPr>
        <p:txBody>
          <a:bodyPr>
            <a:normAutofit/>
          </a:bodyPr>
          <a:lstStyle/>
          <a:p>
            <a:endParaRPr lang="en-US" sz="4000" b="1" dirty="0"/>
          </a:p>
        </p:txBody>
      </p:sp>
      <p:sp>
        <p:nvSpPr>
          <p:cNvPr id="4" name="Slide Number Placeholder 3"/>
          <p:cNvSpPr>
            <a:spLocks noGrp="1"/>
          </p:cNvSpPr>
          <p:nvPr>
            <p:ph type="sldNum" sz="quarter" idx="12"/>
          </p:nvPr>
        </p:nvSpPr>
        <p:spPr/>
        <p:txBody>
          <a:bodyPr/>
          <a:lstStyle/>
          <a:p>
            <a:fld id="{03AE04C5-3085-4F64-BC65-54FE2DBF6EB1}" type="slidenum">
              <a:rPr lang="en-US" smtClean="0"/>
              <a:pPr/>
              <a:t>3</a:t>
            </a:fld>
            <a:endParaRPr lang="en-US" dirty="0"/>
          </a:p>
        </p:txBody>
      </p:sp>
      <p:pic>
        <p:nvPicPr>
          <p:cNvPr id="6" name="Picture 2" descr="Image result for congress">
            <a:extLst>
              <a:ext uri="{FF2B5EF4-FFF2-40B4-BE49-F238E27FC236}">
                <a16:creationId xmlns:a16="http://schemas.microsoft.com/office/drawing/2014/main" id="{D336B0B0-C4B4-4F99-BF92-0925288C1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49" y="1752600"/>
            <a:ext cx="2619375"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69C59036-5AB3-4A63-8E04-D9F3AAD77E3E}"/>
              </a:ext>
            </a:extLst>
          </p:cNvPr>
          <p:cNvSpPr txBox="1">
            <a:spLocks noChangeArrowheads="1"/>
          </p:cNvSpPr>
          <p:nvPr/>
        </p:nvSpPr>
        <p:spPr>
          <a:xfrm>
            <a:off x="2247900" y="457200"/>
            <a:ext cx="7772400" cy="79482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en-US" b="1" dirty="0">
                <a:solidFill>
                  <a:srgbClr val="008080"/>
                </a:solidFill>
                <a:latin typeface="+mn-lt"/>
              </a:rPr>
              <a:t>What’s At Stake</a:t>
            </a:r>
          </a:p>
          <a:p>
            <a:pPr algn="ctr"/>
            <a:endParaRPr lang="en-US" altLang="en-US" b="1" dirty="0">
              <a:solidFill>
                <a:srgbClr val="008080"/>
              </a:solidFill>
              <a:latin typeface="+mn-lt"/>
            </a:endParaRPr>
          </a:p>
        </p:txBody>
      </p:sp>
      <p:pic>
        <p:nvPicPr>
          <p:cNvPr id="8" name="Picture 5">
            <a:extLst>
              <a:ext uri="{FF2B5EF4-FFF2-40B4-BE49-F238E27FC236}">
                <a16:creationId xmlns:a16="http://schemas.microsoft.com/office/drawing/2014/main" id="{02629566-9867-4424-8CE2-CED241021A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600200"/>
            <a:ext cx="6619240" cy="410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503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AE04C5-3085-4F64-BC65-54FE2DBF6EB1}" type="slidenum">
              <a:rPr lang="en-US" smtClean="0"/>
              <a:pPr/>
              <a:t>4</a:t>
            </a:fld>
            <a:endParaRPr lang="en-US" dirty="0"/>
          </a:p>
        </p:txBody>
      </p:sp>
      <p:sp>
        <p:nvSpPr>
          <p:cNvPr id="7" name="Title 1">
            <a:extLst>
              <a:ext uri="{FF2B5EF4-FFF2-40B4-BE49-F238E27FC236}">
                <a16:creationId xmlns:a16="http://schemas.microsoft.com/office/drawing/2014/main" id="{12E86EF0-A277-4196-9722-A4F32EE3F253}"/>
              </a:ext>
            </a:extLst>
          </p:cNvPr>
          <p:cNvSpPr txBox="1">
            <a:spLocks/>
          </p:cNvSpPr>
          <p:nvPr/>
        </p:nvSpPr>
        <p:spPr>
          <a:xfrm>
            <a:off x="252917" y="386024"/>
            <a:ext cx="11481881" cy="1314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dirty="0"/>
              <a:t>2020 Census vs 2010 Census </a:t>
            </a:r>
            <a:br>
              <a:rPr lang="en-US" altLang="en-US" b="1" dirty="0"/>
            </a:br>
            <a:endParaRPr lang="en-US" dirty="0"/>
          </a:p>
        </p:txBody>
      </p:sp>
      <p:sp>
        <p:nvSpPr>
          <p:cNvPr id="9" name="Rectangle 3">
            <a:extLst>
              <a:ext uri="{FF2B5EF4-FFF2-40B4-BE49-F238E27FC236}">
                <a16:creationId xmlns:a16="http://schemas.microsoft.com/office/drawing/2014/main" id="{9EF42C15-8BB3-4934-B9E7-7944D9C29FD7}"/>
              </a:ext>
            </a:extLst>
          </p:cNvPr>
          <p:cNvSpPr>
            <a:spLocks noGrp="1" noChangeArrowheads="1"/>
          </p:cNvSpPr>
          <p:nvPr>
            <p:ph idx="1"/>
          </p:nvPr>
        </p:nvSpPr>
        <p:spPr>
          <a:xfrm>
            <a:off x="457202" y="1107612"/>
            <a:ext cx="11277596" cy="4603342"/>
          </a:xfrm>
          <a:noFill/>
          <a:ln>
            <a:noFill/>
            <a:miter lim="800000"/>
            <a:headEnd/>
            <a:tailEnd/>
          </a:ln>
        </p:spPr>
        <p:txBody>
          <a:bodyPr rtlCol="0">
            <a:noAutofit/>
          </a:bodyPr>
          <a:lstStyle/>
          <a:p>
            <a:pPr marL="0" indent="0" algn="ctr">
              <a:buNone/>
              <a:defRPr/>
            </a:pPr>
            <a:endParaRPr lang="en-US" altLang="en-US" sz="2200" dirty="0"/>
          </a:p>
          <a:p>
            <a:pPr marL="0" indent="0">
              <a:buNone/>
              <a:defRPr/>
            </a:pPr>
            <a:endParaRPr lang="en-US" altLang="en-US" sz="1400" dirty="0"/>
          </a:p>
          <a:p>
            <a:pPr>
              <a:defRPr/>
            </a:pPr>
            <a:r>
              <a:rPr lang="en-US" altLang="en-US" sz="2400" dirty="0"/>
              <a:t>In 2020, we will introduce new technology to make it easier than ever for individuals to respond to the census.  </a:t>
            </a:r>
          </a:p>
          <a:p>
            <a:pPr marL="0" indent="0">
              <a:buNone/>
              <a:defRPr/>
            </a:pPr>
            <a:endParaRPr lang="en-US" altLang="en-US" sz="2400" dirty="0"/>
          </a:p>
          <a:p>
            <a:pPr>
              <a:defRPr/>
            </a:pPr>
            <a:r>
              <a:rPr lang="en-US" altLang="en-US" sz="2400" dirty="0"/>
              <a:t>For the 1</a:t>
            </a:r>
            <a:r>
              <a:rPr lang="en-US" altLang="en-US" sz="2400" baseline="30000" dirty="0"/>
              <a:t>st</a:t>
            </a:r>
            <a:r>
              <a:rPr lang="en-US" altLang="en-US" sz="2400" dirty="0"/>
              <a:t> time, you will be able to respond online, by phone, or by mail.  We will use data that the public has already provided to cut down on household visits.</a:t>
            </a:r>
          </a:p>
          <a:p>
            <a:pPr marL="0" indent="0">
              <a:buNone/>
              <a:defRPr/>
            </a:pPr>
            <a:endParaRPr lang="en-US" altLang="en-US" sz="2400" dirty="0"/>
          </a:p>
          <a:p>
            <a:pPr>
              <a:defRPr/>
            </a:pPr>
            <a:r>
              <a:rPr lang="en-US" altLang="en-US" sz="2400" dirty="0"/>
              <a:t>We are building a more accurate address list and automating our field operations—all while keeping your information confidential and safe.</a:t>
            </a:r>
          </a:p>
        </p:txBody>
      </p:sp>
    </p:spTree>
    <p:extLst>
      <p:ext uri="{BB962C8B-B14F-4D97-AF65-F5344CB8AC3E}">
        <p14:creationId xmlns:p14="http://schemas.microsoft.com/office/powerpoint/2010/main" val="4275688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990DC1-16B8-4DD7-80D0-03054DED4A1F}"/>
              </a:ext>
            </a:extLst>
          </p:cNvPr>
          <p:cNvSpPr>
            <a:spLocks noGrp="1"/>
          </p:cNvSpPr>
          <p:nvPr>
            <p:ph type="sldNum" sz="quarter" idx="12"/>
          </p:nvPr>
        </p:nvSpPr>
        <p:spPr/>
        <p:txBody>
          <a:bodyPr/>
          <a:lstStyle/>
          <a:p>
            <a:fld id="{B80E7961-A291-4252-9433-F413063A89D5}" type="slidenum">
              <a:rPr lang="en-US" smtClean="0"/>
              <a:t>5</a:t>
            </a:fld>
            <a:endParaRPr lang="en-US"/>
          </a:p>
        </p:txBody>
      </p:sp>
      <p:pic>
        <p:nvPicPr>
          <p:cNvPr id="5" name="Picture 4">
            <a:extLst>
              <a:ext uri="{FF2B5EF4-FFF2-40B4-BE49-F238E27FC236}">
                <a16:creationId xmlns:a16="http://schemas.microsoft.com/office/drawing/2014/main" id="{D5DADCED-AB3F-487B-8319-C4D4BD82AF63}"/>
              </a:ext>
            </a:extLst>
          </p:cNvPr>
          <p:cNvPicPr>
            <a:picLocks noChangeAspect="1"/>
          </p:cNvPicPr>
          <p:nvPr/>
        </p:nvPicPr>
        <p:blipFill>
          <a:blip r:embed="rId2"/>
          <a:stretch>
            <a:fillRect/>
          </a:stretch>
        </p:blipFill>
        <p:spPr>
          <a:xfrm>
            <a:off x="252919" y="1143000"/>
            <a:ext cx="6716272" cy="4800600"/>
          </a:xfrm>
          <a:prstGeom prst="rect">
            <a:avLst/>
          </a:prstGeom>
        </p:spPr>
      </p:pic>
      <p:sp>
        <p:nvSpPr>
          <p:cNvPr id="6" name="Rectangle 2">
            <a:extLst>
              <a:ext uri="{FF2B5EF4-FFF2-40B4-BE49-F238E27FC236}">
                <a16:creationId xmlns:a16="http://schemas.microsoft.com/office/drawing/2014/main" id="{EA7ACA5D-1A93-41DD-9736-00F6ED910B16}"/>
              </a:ext>
            </a:extLst>
          </p:cNvPr>
          <p:cNvSpPr txBox="1">
            <a:spLocks noGrp="1" noChangeArrowheads="1"/>
          </p:cNvSpPr>
          <p:nvPr>
            <p:ph type="title"/>
          </p:nvPr>
        </p:nvSpPr>
        <p:spPr>
          <a:xfrm>
            <a:off x="609600" y="274638"/>
            <a:ext cx="10972800" cy="1143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en-US" b="1" dirty="0">
                <a:solidFill>
                  <a:srgbClr val="008080"/>
                </a:solidFill>
                <a:latin typeface="+mn-lt"/>
              </a:rPr>
              <a:t>How Households Will Be Invited To Respond</a:t>
            </a:r>
          </a:p>
          <a:p>
            <a:pPr algn="ctr"/>
            <a:endParaRPr lang="en-US" altLang="en-US" b="1" dirty="0">
              <a:solidFill>
                <a:srgbClr val="008080"/>
              </a:solidFill>
              <a:latin typeface="+mn-lt"/>
            </a:endParaRPr>
          </a:p>
        </p:txBody>
      </p:sp>
      <p:pic>
        <p:nvPicPr>
          <p:cNvPr id="7" name="Picture 6">
            <a:extLst>
              <a:ext uri="{FF2B5EF4-FFF2-40B4-BE49-F238E27FC236}">
                <a16:creationId xmlns:a16="http://schemas.microsoft.com/office/drawing/2014/main" id="{BE91AB70-9B65-4FA0-92DF-E872BA805733}"/>
              </a:ext>
            </a:extLst>
          </p:cNvPr>
          <p:cNvPicPr>
            <a:picLocks noChangeAspect="1"/>
          </p:cNvPicPr>
          <p:nvPr/>
        </p:nvPicPr>
        <p:blipFill>
          <a:blip r:embed="rId3"/>
          <a:stretch>
            <a:fillRect/>
          </a:stretch>
        </p:blipFill>
        <p:spPr>
          <a:xfrm>
            <a:off x="7379738" y="906628"/>
            <a:ext cx="4172712" cy="4492135"/>
          </a:xfrm>
          <a:prstGeom prst="rect">
            <a:avLst/>
          </a:prstGeom>
        </p:spPr>
      </p:pic>
    </p:spTree>
    <p:extLst>
      <p:ext uri="{BB962C8B-B14F-4D97-AF65-F5344CB8AC3E}">
        <p14:creationId xmlns:p14="http://schemas.microsoft.com/office/powerpoint/2010/main" val="4163373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01D3E9-2ED8-4CAC-B48A-C1D2FD788F43}"/>
              </a:ext>
            </a:extLst>
          </p:cNvPr>
          <p:cNvSpPr>
            <a:spLocks noGrp="1"/>
          </p:cNvSpPr>
          <p:nvPr>
            <p:ph type="sldNum" sz="quarter" idx="12"/>
          </p:nvPr>
        </p:nvSpPr>
        <p:spPr/>
        <p:txBody>
          <a:bodyPr/>
          <a:lstStyle/>
          <a:p>
            <a:fld id="{B80E7961-A291-4252-9433-F413063A89D5}" type="slidenum">
              <a:rPr lang="en-US" smtClean="0"/>
              <a:t>6</a:t>
            </a:fld>
            <a:endParaRPr lang="en-US"/>
          </a:p>
        </p:txBody>
      </p:sp>
      <p:sp>
        <p:nvSpPr>
          <p:cNvPr id="6" name="Rectangle 2">
            <a:extLst>
              <a:ext uri="{FF2B5EF4-FFF2-40B4-BE49-F238E27FC236}">
                <a16:creationId xmlns:a16="http://schemas.microsoft.com/office/drawing/2014/main" id="{0180BB71-D966-461A-A6FE-5736881A0EB4}"/>
              </a:ext>
            </a:extLst>
          </p:cNvPr>
          <p:cNvSpPr txBox="1">
            <a:spLocks noGrp="1" noChangeArrowheads="1"/>
          </p:cNvSpPr>
          <p:nvPr>
            <p:ph type="title"/>
          </p:nvPr>
        </p:nvSpPr>
        <p:spPr>
          <a:xfrm>
            <a:off x="609600" y="274638"/>
            <a:ext cx="10972800" cy="7921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en-US" b="1" dirty="0">
                <a:solidFill>
                  <a:srgbClr val="008080"/>
                </a:solidFill>
                <a:latin typeface="+mn-lt"/>
              </a:rPr>
              <a:t>Confidentiality</a:t>
            </a:r>
          </a:p>
          <a:p>
            <a:pPr algn="ctr"/>
            <a:endParaRPr lang="en-US" altLang="en-US" b="1" dirty="0">
              <a:solidFill>
                <a:srgbClr val="008080"/>
              </a:solidFill>
              <a:latin typeface="+mn-lt"/>
            </a:endParaRPr>
          </a:p>
        </p:txBody>
      </p:sp>
      <p:sp>
        <p:nvSpPr>
          <p:cNvPr id="7" name="Rectangle 3">
            <a:extLst>
              <a:ext uri="{FF2B5EF4-FFF2-40B4-BE49-F238E27FC236}">
                <a16:creationId xmlns:a16="http://schemas.microsoft.com/office/drawing/2014/main" id="{C4836046-72DB-4A0A-9531-6D60D1FE77D6}"/>
              </a:ext>
            </a:extLst>
          </p:cNvPr>
          <p:cNvSpPr>
            <a:spLocks noGrp="1" noChangeArrowheads="1"/>
          </p:cNvSpPr>
          <p:nvPr>
            <p:ph idx="1"/>
          </p:nvPr>
        </p:nvSpPr>
        <p:spPr>
          <a:xfrm>
            <a:off x="2971800" y="1066800"/>
            <a:ext cx="8610600" cy="4953000"/>
          </a:xfrm>
          <a:noFill/>
          <a:ln>
            <a:noFill/>
            <a:miter lim="800000"/>
            <a:headEnd/>
            <a:tailEnd/>
          </a:ln>
        </p:spPr>
        <p:txBody>
          <a:bodyPr>
            <a:normAutofit fontScale="92500" lnSpcReduction="10000"/>
          </a:bodyPr>
          <a:lstStyle/>
          <a:p>
            <a:pPr marL="0" indent="0">
              <a:lnSpc>
                <a:spcPct val="90000"/>
              </a:lnSpc>
              <a:buNone/>
            </a:pPr>
            <a:endParaRPr lang="en-US" altLang="en-US" sz="2600" dirty="0"/>
          </a:p>
          <a:p>
            <a:pPr marL="971550" lvl="1" indent="-514350">
              <a:lnSpc>
                <a:spcPct val="90000"/>
              </a:lnSpc>
              <a:buFont typeface="+mj-lt"/>
              <a:buAutoNum type="arabicPeriod"/>
            </a:pPr>
            <a:r>
              <a:rPr lang="en-US" altLang="en-US" sz="2600" dirty="0"/>
              <a:t>All responses provided on the 2020 Census questionnaire or to a Census Bureau employee are confidential and protected under Title 13 of the U.S. Code</a:t>
            </a:r>
          </a:p>
          <a:p>
            <a:pPr marL="971550" lvl="1" indent="-514350">
              <a:lnSpc>
                <a:spcPct val="90000"/>
              </a:lnSpc>
              <a:buFont typeface="+mj-lt"/>
              <a:buAutoNum type="arabicPeriod"/>
            </a:pPr>
            <a:r>
              <a:rPr lang="en-US" altLang="en-US" sz="2600" dirty="0"/>
              <a:t>We will never share a respondents personal information with other government agencies</a:t>
            </a:r>
          </a:p>
          <a:p>
            <a:pPr marL="971550" lvl="1" indent="-514350">
              <a:lnSpc>
                <a:spcPct val="90000"/>
              </a:lnSpc>
              <a:buFont typeface="+mj-lt"/>
              <a:buAutoNum type="arabicPeriod"/>
            </a:pPr>
            <a:r>
              <a:rPr lang="en-US" altLang="en-US" sz="2600" dirty="0"/>
              <a:t>Results from the census are reported in statistical format only</a:t>
            </a:r>
          </a:p>
          <a:p>
            <a:pPr marL="971550" lvl="1" indent="-514350">
              <a:lnSpc>
                <a:spcPct val="90000"/>
              </a:lnSpc>
              <a:buFont typeface="+mj-lt"/>
              <a:buAutoNum type="arabicPeriod"/>
            </a:pPr>
            <a:r>
              <a:rPr lang="en-US" altLang="en-US" sz="2600" dirty="0"/>
              <a:t>Records are confidential for 72 years by law (Title 44, U.S. Code)</a:t>
            </a:r>
          </a:p>
          <a:p>
            <a:pPr marL="971550" lvl="1" indent="-514350">
              <a:lnSpc>
                <a:spcPct val="90000"/>
              </a:lnSpc>
              <a:buFont typeface="+mj-lt"/>
              <a:buAutoNum type="arabicPeriod"/>
            </a:pPr>
            <a:r>
              <a:rPr lang="en-US" altLang="en-US" sz="2600" dirty="0"/>
              <a:t>All Census Bureau employees swear a lifetime oath to protect respondent information.</a:t>
            </a:r>
          </a:p>
          <a:p>
            <a:pPr marL="971550" lvl="1" indent="-514350">
              <a:lnSpc>
                <a:spcPct val="90000"/>
              </a:lnSpc>
              <a:buFont typeface="+mj-lt"/>
              <a:buAutoNum type="arabicPeriod"/>
            </a:pPr>
            <a:r>
              <a:rPr lang="en-US" altLang="en-US" sz="2600" dirty="0"/>
              <a:t>Penalty for wrongful disclosure is up to 5 years imprisonment and/or a fine of $250,000</a:t>
            </a:r>
          </a:p>
        </p:txBody>
      </p:sp>
      <p:pic>
        <p:nvPicPr>
          <p:cNvPr id="8" name="Picture 7">
            <a:extLst>
              <a:ext uri="{FF2B5EF4-FFF2-40B4-BE49-F238E27FC236}">
                <a16:creationId xmlns:a16="http://schemas.microsoft.com/office/drawing/2014/main" id="{9AC26E48-94AD-41F2-A83C-B10059300173}"/>
              </a:ext>
            </a:extLst>
          </p:cNvPr>
          <p:cNvPicPr>
            <a:picLocks noChangeAspect="1"/>
          </p:cNvPicPr>
          <p:nvPr/>
        </p:nvPicPr>
        <p:blipFill>
          <a:blip r:embed="rId2"/>
          <a:stretch>
            <a:fillRect/>
          </a:stretch>
        </p:blipFill>
        <p:spPr>
          <a:xfrm>
            <a:off x="178753" y="1495699"/>
            <a:ext cx="3223895" cy="4143101"/>
          </a:xfrm>
          <a:prstGeom prst="rect">
            <a:avLst/>
          </a:prstGeom>
        </p:spPr>
      </p:pic>
    </p:spTree>
    <p:extLst>
      <p:ext uri="{BB962C8B-B14F-4D97-AF65-F5344CB8AC3E}">
        <p14:creationId xmlns:p14="http://schemas.microsoft.com/office/powerpoint/2010/main" val="81041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Jobs</a:t>
            </a:r>
          </a:p>
        </p:txBody>
      </p:sp>
      <p:sp>
        <p:nvSpPr>
          <p:cNvPr id="4" name="Slide Number Placeholder 3"/>
          <p:cNvSpPr>
            <a:spLocks noGrp="1"/>
          </p:cNvSpPr>
          <p:nvPr>
            <p:ph type="sldNum" sz="quarter" idx="12"/>
          </p:nvPr>
        </p:nvSpPr>
        <p:spPr/>
        <p:txBody>
          <a:bodyPr/>
          <a:lstStyle/>
          <a:p>
            <a:fld id="{03AE04C5-3085-4F64-BC65-54FE2DBF6EB1}" type="slidenum">
              <a:rPr lang="en-US" smtClean="0"/>
              <a:pPr/>
              <a:t>7</a:t>
            </a:fld>
            <a:endParaRPr lang="en-US" dirty="0"/>
          </a:p>
        </p:txBody>
      </p:sp>
      <p:sp>
        <p:nvSpPr>
          <p:cNvPr id="7" name="Content Placeholder 2">
            <a:extLst>
              <a:ext uri="{FF2B5EF4-FFF2-40B4-BE49-F238E27FC236}">
                <a16:creationId xmlns:a16="http://schemas.microsoft.com/office/drawing/2014/main" id="{8E2609C7-89B8-4753-90A7-EF323AAC69F8}"/>
              </a:ext>
            </a:extLst>
          </p:cNvPr>
          <p:cNvSpPr txBox="1">
            <a:spLocks/>
          </p:cNvSpPr>
          <p:nvPr/>
        </p:nvSpPr>
        <p:spPr>
          <a:xfrm>
            <a:off x="640080" y="1417638"/>
            <a:ext cx="10614942" cy="4754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solidFill>
                <a:srgbClr val="000000"/>
              </a:solidFill>
            </a:endParaRPr>
          </a:p>
          <a:p>
            <a:pPr marL="0" indent="0">
              <a:buFont typeface="Arial" panose="020B0604020202020204" pitchFamily="34" charset="0"/>
              <a:buNone/>
            </a:pPr>
            <a:r>
              <a:rPr lang="en-US" sz="3600" dirty="0"/>
              <a:t>National Processing Center (NPC) in Phoenix is hiring!</a:t>
            </a:r>
          </a:p>
          <a:p>
            <a:pPr marL="0" indent="0">
              <a:buFont typeface="Arial" panose="020B0604020202020204" pitchFamily="34" charset="0"/>
              <a:buNone/>
            </a:pPr>
            <a:r>
              <a:rPr lang="en-US" sz="3600" dirty="0"/>
              <a:t>Full-time positions</a:t>
            </a:r>
          </a:p>
          <a:p>
            <a:pPr marL="0" indent="0">
              <a:buFont typeface="Arial" panose="020B0604020202020204" pitchFamily="34" charset="0"/>
              <a:buNone/>
            </a:pPr>
            <a:r>
              <a:rPr lang="en-US" sz="3600" dirty="0"/>
              <a:t>Veteran’s Preference </a:t>
            </a:r>
            <a:r>
              <a:rPr lang="en-US" sz="3600" dirty="0" err="1"/>
              <a:t>eligibles</a:t>
            </a:r>
            <a:r>
              <a:rPr lang="en-US" sz="3600" dirty="0"/>
              <a:t> encouraged to apply</a:t>
            </a:r>
          </a:p>
          <a:p>
            <a:pPr marL="0" indent="0">
              <a:buFont typeface="Arial" panose="020B0604020202020204" pitchFamily="34" charset="0"/>
              <a:buNone/>
            </a:pPr>
            <a:r>
              <a:rPr lang="en-US" sz="3600" dirty="0">
                <a:hlinkClick r:id="rId3"/>
              </a:rPr>
              <a:t>www.usajobs.gov</a:t>
            </a:r>
            <a:endParaRPr lang="en-US" sz="3600" dirty="0"/>
          </a:p>
          <a:p>
            <a:pPr marL="0" indent="0">
              <a:buFont typeface="Arial" panose="020B0604020202020204" pitchFamily="34" charset="0"/>
              <a:buNone/>
            </a:pPr>
            <a:endParaRPr lang="en-US" sz="3600" dirty="0"/>
          </a:p>
          <a:p>
            <a:pPr marL="0" indent="0">
              <a:buFont typeface="Arial" panose="020B0604020202020204" pitchFamily="34" charset="0"/>
              <a:buNone/>
            </a:pPr>
            <a:r>
              <a:rPr lang="en-US" sz="3600" dirty="0"/>
              <a:t>Recruitment ongoing for other positions:</a:t>
            </a:r>
          </a:p>
          <a:p>
            <a:pPr marL="0" indent="0">
              <a:buFont typeface="Arial" panose="020B0604020202020204" pitchFamily="34" charset="0"/>
              <a:buNone/>
            </a:pPr>
            <a:r>
              <a:rPr lang="en-US" sz="3600" dirty="0">
                <a:hlinkClick r:id="rId4"/>
              </a:rPr>
              <a:t>www.2020census.gov/jobs</a:t>
            </a:r>
            <a:endParaRPr lang="en-US" sz="3600" dirty="0"/>
          </a:p>
          <a:p>
            <a:pPr marL="0" indent="0">
              <a:buFont typeface="Arial" panose="020B0604020202020204" pitchFamily="34" charset="0"/>
              <a:buNone/>
            </a:pPr>
            <a:endParaRPr lang="en-US" sz="3600" dirty="0"/>
          </a:p>
          <a:p>
            <a:pPr marL="0" indent="0">
              <a:buFont typeface="Arial" panose="020B0604020202020204" pitchFamily="34" charset="0"/>
              <a:buNone/>
            </a:pPr>
            <a:endParaRPr lang="en-US" sz="3600" dirty="0"/>
          </a:p>
        </p:txBody>
      </p:sp>
    </p:spTree>
    <p:extLst>
      <p:ext uri="{BB962C8B-B14F-4D97-AF65-F5344CB8AC3E}">
        <p14:creationId xmlns:p14="http://schemas.microsoft.com/office/powerpoint/2010/main" val="89413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Statistics in Schools</a:t>
            </a:r>
          </a:p>
        </p:txBody>
      </p:sp>
      <p:sp>
        <p:nvSpPr>
          <p:cNvPr id="4" name="Slide Number Placeholder 3"/>
          <p:cNvSpPr>
            <a:spLocks noGrp="1"/>
          </p:cNvSpPr>
          <p:nvPr>
            <p:ph type="sldNum" sz="quarter" idx="12"/>
          </p:nvPr>
        </p:nvSpPr>
        <p:spPr/>
        <p:txBody>
          <a:bodyPr/>
          <a:lstStyle/>
          <a:p>
            <a:fld id="{03AE04C5-3085-4F64-BC65-54FE2DBF6EB1}" type="slidenum">
              <a:rPr lang="en-US" smtClean="0"/>
              <a:pPr/>
              <a:t>8</a:t>
            </a:fld>
            <a:endParaRPr lang="en-US" dirty="0"/>
          </a:p>
        </p:txBody>
      </p:sp>
      <p:sp>
        <p:nvSpPr>
          <p:cNvPr id="7" name="Content Placeholder 2">
            <a:extLst>
              <a:ext uri="{FF2B5EF4-FFF2-40B4-BE49-F238E27FC236}">
                <a16:creationId xmlns:a16="http://schemas.microsoft.com/office/drawing/2014/main" id="{8E2609C7-89B8-4753-90A7-EF323AAC69F8}"/>
              </a:ext>
            </a:extLst>
          </p:cNvPr>
          <p:cNvSpPr txBox="1">
            <a:spLocks/>
          </p:cNvSpPr>
          <p:nvPr/>
        </p:nvSpPr>
        <p:spPr>
          <a:xfrm>
            <a:off x="640080" y="1417638"/>
            <a:ext cx="10614942" cy="39896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p>
        </p:txBody>
      </p:sp>
      <p:pic>
        <p:nvPicPr>
          <p:cNvPr id="3" name="Picture 2">
            <a:extLst>
              <a:ext uri="{FF2B5EF4-FFF2-40B4-BE49-F238E27FC236}">
                <a16:creationId xmlns:a16="http://schemas.microsoft.com/office/drawing/2014/main" id="{733C288B-B185-4976-8A89-03826E0893E9}"/>
              </a:ext>
            </a:extLst>
          </p:cNvPr>
          <p:cNvPicPr>
            <a:picLocks noChangeAspect="1"/>
          </p:cNvPicPr>
          <p:nvPr/>
        </p:nvPicPr>
        <p:blipFill rotWithShape="1">
          <a:blip r:embed="rId3"/>
          <a:srcRect l="10718" r="10054"/>
          <a:stretch/>
        </p:blipFill>
        <p:spPr>
          <a:xfrm>
            <a:off x="645160" y="1219200"/>
            <a:ext cx="9350023" cy="3629025"/>
          </a:xfrm>
          <a:prstGeom prst="rect">
            <a:avLst/>
          </a:prstGeom>
        </p:spPr>
      </p:pic>
    </p:spTree>
    <p:extLst>
      <p:ext uri="{BB962C8B-B14F-4D97-AF65-F5344CB8AC3E}">
        <p14:creationId xmlns:p14="http://schemas.microsoft.com/office/powerpoint/2010/main" val="2206920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Address Canvassing</a:t>
            </a:r>
          </a:p>
        </p:txBody>
      </p:sp>
      <p:sp>
        <p:nvSpPr>
          <p:cNvPr id="4" name="Slide Number Placeholder 3"/>
          <p:cNvSpPr>
            <a:spLocks noGrp="1"/>
          </p:cNvSpPr>
          <p:nvPr>
            <p:ph type="sldNum" sz="quarter" idx="12"/>
          </p:nvPr>
        </p:nvSpPr>
        <p:spPr/>
        <p:txBody>
          <a:bodyPr/>
          <a:lstStyle/>
          <a:p>
            <a:fld id="{03AE04C5-3085-4F64-BC65-54FE2DBF6EB1}" type="slidenum">
              <a:rPr lang="en-US" smtClean="0"/>
              <a:pPr/>
              <a:t>9</a:t>
            </a:fld>
            <a:endParaRPr lang="en-US" dirty="0"/>
          </a:p>
        </p:txBody>
      </p:sp>
      <p:sp>
        <p:nvSpPr>
          <p:cNvPr id="7" name="Content Placeholder 2">
            <a:extLst>
              <a:ext uri="{FF2B5EF4-FFF2-40B4-BE49-F238E27FC236}">
                <a16:creationId xmlns:a16="http://schemas.microsoft.com/office/drawing/2014/main" id="{8E2609C7-89B8-4753-90A7-EF323AAC69F8}"/>
              </a:ext>
            </a:extLst>
          </p:cNvPr>
          <p:cNvSpPr txBox="1">
            <a:spLocks/>
          </p:cNvSpPr>
          <p:nvPr/>
        </p:nvSpPr>
        <p:spPr>
          <a:xfrm>
            <a:off x="640080" y="1417638"/>
            <a:ext cx="10614942" cy="39896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p>
        </p:txBody>
      </p:sp>
      <p:pic>
        <p:nvPicPr>
          <p:cNvPr id="5" name="Picture 4" descr="A person standing in front of a computer&#10;&#10;Description automatically generated">
            <a:extLst>
              <a:ext uri="{FF2B5EF4-FFF2-40B4-BE49-F238E27FC236}">
                <a16:creationId xmlns:a16="http://schemas.microsoft.com/office/drawing/2014/main" id="{36A8E96E-D835-41A3-83CD-90874C530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60" y="1417638"/>
            <a:ext cx="5486400" cy="3648075"/>
          </a:xfrm>
          <a:prstGeom prst="rect">
            <a:avLst/>
          </a:prstGeom>
        </p:spPr>
      </p:pic>
      <p:sp>
        <p:nvSpPr>
          <p:cNvPr id="6" name="TextBox 5">
            <a:extLst>
              <a:ext uri="{FF2B5EF4-FFF2-40B4-BE49-F238E27FC236}">
                <a16:creationId xmlns:a16="http://schemas.microsoft.com/office/drawing/2014/main" id="{5DA9EA96-F7F1-4256-BD31-C37AD89D7160}"/>
              </a:ext>
            </a:extLst>
          </p:cNvPr>
          <p:cNvSpPr txBox="1"/>
          <p:nvPr/>
        </p:nvSpPr>
        <p:spPr>
          <a:xfrm>
            <a:off x="6477000" y="1417638"/>
            <a:ext cx="5334000" cy="2862322"/>
          </a:xfrm>
          <a:prstGeom prst="rect">
            <a:avLst/>
          </a:prstGeom>
          <a:noFill/>
        </p:spPr>
        <p:txBody>
          <a:bodyPr wrap="square" rtlCol="0">
            <a:spAutoFit/>
          </a:bodyPr>
          <a:lstStyle/>
          <a:p>
            <a:r>
              <a:rPr lang="en-US" sz="3600" dirty="0"/>
              <a:t>Now through October</a:t>
            </a:r>
          </a:p>
          <a:p>
            <a:endParaRPr lang="en-US" sz="3600" dirty="0"/>
          </a:p>
          <a:p>
            <a:r>
              <a:rPr lang="en-US" sz="3600" dirty="0"/>
              <a:t>Listers WILL knock on doors</a:t>
            </a:r>
          </a:p>
          <a:p>
            <a:endParaRPr lang="en-US" sz="3600" dirty="0"/>
          </a:p>
          <a:p>
            <a:r>
              <a:rPr lang="en-US" sz="3600" dirty="0"/>
              <a:t>Inform your communities!</a:t>
            </a:r>
          </a:p>
        </p:txBody>
      </p:sp>
      <p:sp>
        <p:nvSpPr>
          <p:cNvPr id="3" name="TextBox 2">
            <a:extLst>
              <a:ext uri="{FF2B5EF4-FFF2-40B4-BE49-F238E27FC236}">
                <a16:creationId xmlns:a16="http://schemas.microsoft.com/office/drawing/2014/main" id="{3DAE87FE-A5FE-4F3E-987F-1EE3644EB207}"/>
              </a:ext>
            </a:extLst>
          </p:cNvPr>
          <p:cNvSpPr txBox="1"/>
          <p:nvPr/>
        </p:nvSpPr>
        <p:spPr>
          <a:xfrm>
            <a:off x="721360" y="5407323"/>
            <a:ext cx="8803640" cy="1261884"/>
          </a:xfrm>
          <a:prstGeom prst="rect">
            <a:avLst/>
          </a:prstGeom>
          <a:noFill/>
        </p:spPr>
        <p:txBody>
          <a:bodyPr wrap="square" rtlCol="0">
            <a:spAutoFit/>
          </a:bodyPr>
          <a:lstStyle/>
          <a:p>
            <a:r>
              <a:rPr lang="en-US" sz="2800" b="1" dirty="0"/>
              <a:t>See more at: </a:t>
            </a:r>
          </a:p>
          <a:p>
            <a:r>
              <a:rPr lang="en-US" sz="2000" dirty="0">
                <a:hlinkClick r:id="rId4"/>
              </a:rPr>
              <a:t>https://www.census.gov/newsroom/press-kits/2018/2020-adcan.html</a:t>
            </a:r>
            <a:endParaRPr lang="en-US" sz="2000" dirty="0"/>
          </a:p>
          <a:p>
            <a:endParaRPr lang="en-US" sz="2800" dirty="0"/>
          </a:p>
        </p:txBody>
      </p:sp>
    </p:spTree>
    <p:extLst>
      <p:ext uri="{BB962C8B-B14F-4D97-AF65-F5344CB8AC3E}">
        <p14:creationId xmlns:p14="http://schemas.microsoft.com/office/powerpoint/2010/main" val="760793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pptDA84.tmp">
  <a:themeElements>
    <a:clrScheme name="Census Colors">
      <a:dk1>
        <a:srgbClr val="000000"/>
      </a:dk1>
      <a:lt1>
        <a:srgbClr val="FFFFFF"/>
      </a:lt1>
      <a:dk2>
        <a:srgbClr val="205493"/>
      </a:dk2>
      <a:lt2>
        <a:srgbClr val="A7C0CD"/>
      </a:lt2>
      <a:accent1>
        <a:srgbClr val="78909C"/>
      </a:accent1>
      <a:accent2>
        <a:srgbClr val="4B636E"/>
      </a:accent2>
      <a:accent3>
        <a:srgbClr val="FF7043"/>
      </a:accent3>
      <a:accent4>
        <a:srgbClr val="0095A8"/>
      </a:accent4>
      <a:accent5>
        <a:srgbClr val="981D3D"/>
      </a:accent5>
      <a:accent6>
        <a:srgbClr val="0072B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Widescreen Template" id="{8196AB31-EAC9-43A6-AB09-884533ACEA3D}" vid="{AEF36F8B-787C-4517-817E-50F3CC1D1B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913</TotalTime>
  <Words>445</Words>
  <Application>Microsoft Office PowerPoint</Application>
  <PresentationFormat>Widescreen</PresentationFormat>
  <Paragraphs>89</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pptDA84.tmp</vt:lpstr>
      <vt:lpstr>PowerPoint Presentation</vt:lpstr>
      <vt:lpstr>Why We Do A Census </vt:lpstr>
      <vt:lpstr>PowerPoint Presentation</vt:lpstr>
      <vt:lpstr>PowerPoint Presentation</vt:lpstr>
      <vt:lpstr>How Households Will Be Invited To Respond </vt:lpstr>
      <vt:lpstr>Confidentiality </vt:lpstr>
      <vt:lpstr>Jobs</vt:lpstr>
      <vt:lpstr>Statistics in Schools</vt:lpstr>
      <vt:lpstr>Address Canvassing</vt:lpstr>
      <vt:lpstr>Sample Questionnaire Now Available</vt:lpstr>
      <vt:lpstr>Questions/Questionnaire</vt:lpstr>
      <vt:lpstr>Questions/Questionnaire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Pauline Nunez (CENSUS/DN FED)</dc:creator>
  <cp:lastModifiedBy>Maria V Cardenas (CENSUS/DN FED)</cp:lastModifiedBy>
  <cp:revision>109</cp:revision>
  <dcterms:created xsi:type="dcterms:W3CDTF">2019-04-11T00:21:37Z</dcterms:created>
  <dcterms:modified xsi:type="dcterms:W3CDTF">2019-10-03T19:42:24Z</dcterms:modified>
</cp:coreProperties>
</file>