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46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10" descr="Logo-revers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153988"/>
            <a:ext cx="13001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8770"/>
            <a:ext cx="8001000" cy="156571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84483"/>
            <a:ext cx="6400800" cy="1656912"/>
          </a:xfrm>
        </p:spPr>
        <p:txBody>
          <a:bodyPr/>
          <a:lstStyle>
            <a:lvl1pPr marL="0" indent="0" algn="r">
              <a:buNone/>
              <a:defRPr>
                <a:solidFill>
                  <a:srgbClr val="7C92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F3AA-D67F-4F2F-A13A-47AAB95D2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5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4E3A-5A96-4407-9A4A-2E36E7BF7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4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5FDB-3DB5-4AEB-A899-E24A5908F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2BCE-5EB1-4AEE-9C19-939BDAF92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5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CA81-0718-4AA9-B4EA-238A0E78C4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9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26D4-E6B7-4083-B5DB-93E71798B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3B26-32FE-4138-9572-0B472BE0F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8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A2F7-410E-47A8-ADF1-638AE96AE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6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53E1-1A6D-41D7-9634-3976EF3B6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7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D527-4C75-4B6D-B704-1905D1134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E37E-F360-41CE-A747-E001FB530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8C9A"/>
              </a:gs>
              <a:gs pos="86000">
                <a:srgbClr val="00464D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46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3644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7657C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pitchFamily="34" charset="-128"/>
              </a:rPr>
              <a:t>9/24/2014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C929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C929E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E4F955-C235-45AA-8137-856EF2BA6E1E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  <p:pic>
        <p:nvPicPr>
          <p:cNvPr id="1033" name="Picture 13" descr="Logo-reverse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4463"/>
            <a:ext cx="10382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4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Century Gothic"/>
          <a:ea typeface="ＭＳ Ｐゴシック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Century Gothic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2700" indent="0">
              <a:lnSpc>
                <a:spcPct val="101200"/>
              </a:lnSpc>
              <a:buNone/>
            </a:pPr>
            <a:endParaRPr lang="en-US" sz="2000" spc="-5" dirty="0" smtClean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0" marR="12700" indent="0">
              <a:lnSpc>
                <a:spcPct val="101200"/>
              </a:lnSpc>
              <a:buNone/>
            </a:pP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ver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importan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par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f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th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overal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managemen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f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propert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an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shoul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b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regula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an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consistent routin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to: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>
              <a:lnSpc>
                <a:spcPts val="1100"/>
              </a:lnSpc>
              <a:spcBef>
                <a:spcPts val="52"/>
              </a:spcBef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0" indent="0">
              <a:lnSpc>
                <a:spcPct val="100000"/>
              </a:lnSpc>
              <a:buClr>
                <a:srgbClr val="010000"/>
              </a:buClr>
              <a:buNone/>
              <a:tabLst>
                <a:tab pos="412115" algn="l"/>
              </a:tabLst>
            </a:pP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-Replac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burn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ou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light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soo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noticed.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6985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en-US" sz="20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 (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Keep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mon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2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m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aintenance</a:t>
            </a:r>
            <a:r>
              <a:rPr lang="en-US" sz="2000" spc="-2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ch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edul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to 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help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with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thi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)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>
              <a:lnSpc>
                <a:spcPts val="1100"/>
              </a:lnSpc>
              <a:spcBef>
                <a:spcPts val="42"/>
              </a:spcBef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0" indent="0">
              <a:lnSpc>
                <a:spcPct val="100000"/>
              </a:lnSpc>
              <a:buClr>
                <a:srgbClr val="010000"/>
              </a:buClr>
              <a:buNone/>
              <a:tabLst>
                <a:tab pos="41211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-C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lea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cover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al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lights.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>
              <a:lnSpc>
                <a:spcPts val="1100"/>
              </a:lnSpc>
              <a:spcBef>
                <a:spcPts val="51"/>
              </a:spcBef>
              <a:buClr>
                <a:srgbClr val="010000"/>
              </a:buClr>
              <a:buFont typeface="Cambria"/>
              <a:buChar char="–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0" indent="0">
              <a:lnSpc>
                <a:spcPct val="100000"/>
              </a:lnSpc>
              <a:buClr>
                <a:srgbClr val="010000"/>
              </a:buClr>
              <a:buNone/>
              <a:tabLst>
                <a:tab pos="412115" algn="l"/>
              </a:tabLst>
            </a:pP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-Cove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remov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g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raffit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mm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iate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ly.</a:t>
            </a:r>
          </a:p>
          <a:p>
            <a:pPr>
              <a:lnSpc>
                <a:spcPts val="1100"/>
              </a:lnSpc>
              <a:spcBef>
                <a:spcPts val="52"/>
              </a:spcBef>
              <a:buClr>
                <a:srgbClr val="010000"/>
              </a:buClr>
              <a:buFont typeface="Cambria"/>
              <a:buChar char="–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0" indent="0">
              <a:lnSpc>
                <a:spcPct val="100000"/>
              </a:lnSpc>
              <a:buClr>
                <a:srgbClr val="010000"/>
              </a:buClr>
              <a:buNone/>
              <a:tabLst>
                <a:tab pos="41211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-Keep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landscaping</a:t>
            </a:r>
            <a:r>
              <a:rPr lang="en-US" sz="2000" spc="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trimmed.</a:t>
            </a:r>
          </a:p>
          <a:p>
            <a:pPr>
              <a:lnSpc>
                <a:spcPts val="1100"/>
              </a:lnSpc>
              <a:spcBef>
                <a:spcPts val="51"/>
              </a:spcBef>
              <a:buClr>
                <a:srgbClr val="010000"/>
              </a:buClr>
              <a:buFont typeface="Cambria"/>
              <a:buChar char="–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0" indent="0">
              <a:lnSpc>
                <a:spcPct val="100000"/>
              </a:lnSpc>
              <a:buClr>
                <a:srgbClr val="010000"/>
              </a:buClr>
              <a:buNone/>
              <a:tabLst>
                <a:tab pos="412115" algn="l"/>
              </a:tabLst>
            </a:pP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-Repai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va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nd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lism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as soon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 poss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bl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e.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>
              <a:lnSpc>
                <a:spcPts val="1100"/>
              </a:lnSpc>
              <a:spcBef>
                <a:spcPts val="52"/>
              </a:spcBef>
              <a:buClr>
                <a:srgbClr val="010000"/>
              </a:buClr>
              <a:buFont typeface="Cambria"/>
              <a:buChar char="–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0" indent="0">
              <a:lnSpc>
                <a:spcPts val="2855"/>
              </a:lnSpc>
              <a:buClr>
                <a:srgbClr val="010000"/>
              </a:buClr>
              <a:buNone/>
              <a:tabLst>
                <a:tab pos="41211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-K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ee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propert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</a:t>
            </a:r>
            <a:r>
              <a:rPr lang="en-US" sz="2000" spc="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clea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f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debri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hazards.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Obstructed Fixtures…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i="1" dirty="0" smtClean="0"/>
              <a:t>Can you see the light pole in</a:t>
            </a:r>
          </a:p>
          <a:p>
            <a:pPr marL="0" indent="0">
              <a:buNone/>
            </a:pPr>
            <a:r>
              <a:rPr lang="en-US" sz="2000" i="1" dirty="0" smtClean="0"/>
              <a:t>this picture?</a:t>
            </a:r>
          </a:p>
          <a:p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Imagine how much light is </a:t>
            </a:r>
          </a:p>
          <a:p>
            <a:pPr marL="0" indent="0">
              <a:buNone/>
            </a:pPr>
            <a:r>
              <a:rPr lang="en-US" sz="2000" i="1" dirty="0" smtClean="0"/>
              <a:t>blocked by the tree.</a:t>
            </a:r>
            <a:endParaRPr lang="en-US" sz="2000" i="1" dirty="0"/>
          </a:p>
          <a:p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948" y="1420352"/>
            <a:ext cx="4188315" cy="359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28" y="1780047"/>
            <a:ext cx="4188315" cy="98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48" y="2761588"/>
            <a:ext cx="4188315" cy="975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928" y="3737033"/>
            <a:ext cx="4188315" cy="981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948" y="4718574"/>
            <a:ext cx="4188315" cy="981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928" y="5635392"/>
            <a:ext cx="4188315" cy="98154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8998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Shake and break (lollipop, bobble head) lights are easy for people to break.  This type of light is not recommended.</a:t>
            </a:r>
          </a:p>
          <a:p>
            <a:pPr marL="0" indent="0">
              <a:buNone/>
            </a:pPr>
            <a:r>
              <a:rPr lang="en-US" sz="2000" dirty="0" smtClean="0"/>
              <a:t>Head fixtures can be replaced with newer down lighting head covers that reduce light into the night sky which has a detrimental effect on astronomical observations and are designed to conserve energy and money, while increasing nighttime safety.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Light fixture that reflects are               		  lights downward   </a:t>
            </a:r>
          </a:p>
          <a:p>
            <a:pPr marL="0" indent="0">
              <a:buNone/>
            </a:pPr>
            <a:r>
              <a:rPr lang="en-US" sz="2000" dirty="0" smtClean="0"/>
              <a:t>   lollipop/bobble head lights                        			</a:t>
            </a:r>
            <a:endParaRPr lang="en-US" sz="2000" dirty="0"/>
          </a:p>
        </p:txBody>
      </p:sp>
      <p:sp>
        <p:nvSpPr>
          <p:cNvPr id="4" name="object 19"/>
          <p:cNvSpPr/>
          <p:nvPr/>
        </p:nvSpPr>
        <p:spPr>
          <a:xfrm>
            <a:off x="847164" y="3650160"/>
            <a:ext cx="2742438" cy="628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object 24"/>
          <p:cNvSpPr/>
          <p:nvPr/>
        </p:nvSpPr>
        <p:spPr>
          <a:xfrm>
            <a:off x="847164" y="4278809"/>
            <a:ext cx="2742438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object 29"/>
          <p:cNvSpPr/>
          <p:nvPr/>
        </p:nvSpPr>
        <p:spPr>
          <a:xfrm>
            <a:off x="847164" y="5257979"/>
            <a:ext cx="2742438" cy="449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object 14"/>
          <p:cNvSpPr/>
          <p:nvPr/>
        </p:nvSpPr>
        <p:spPr>
          <a:xfrm>
            <a:off x="5992906" y="3964485"/>
            <a:ext cx="2180844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object 20"/>
          <p:cNvSpPr/>
          <p:nvPr/>
        </p:nvSpPr>
        <p:spPr>
          <a:xfrm>
            <a:off x="5992906" y="3682342"/>
            <a:ext cx="2180844" cy="820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object 25"/>
          <p:cNvSpPr/>
          <p:nvPr/>
        </p:nvSpPr>
        <p:spPr>
          <a:xfrm>
            <a:off x="5992906" y="4502727"/>
            <a:ext cx="2180844" cy="11346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0" name="object 30"/>
          <p:cNvSpPr/>
          <p:nvPr/>
        </p:nvSpPr>
        <p:spPr>
          <a:xfrm>
            <a:off x="5992906" y="5199686"/>
            <a:ext cx="2180844" cy="1165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Excessive brightness…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There can be both direct and reflected glare.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Direct glare occurs when a source of brightness is in the line of vision.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Reflected glare occurs when brightness from the source is reflected on a shiny surface which is in the line of vision.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Glare makes it hard to see which can create an unsafe situation.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Problems </a:t>
            </a:r>
            <a:r>
              <a:rPr lang="en-US" sz="2400" dirty="0" smtClean="0"/>
              <a:t>cont.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Glare from the light…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Do you see the person</a:t>
            </a:r>
          </a:p>
          <a:p>
            <a:pPr marL="0" indent="0">
              <a:buNone/>
            </a:pPr>
            <a:r>
              <a:rPr lang="en-US" sz="2000" dirty="0" smtClean="0"/>
              <a:t>In this picture?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Glare can be removed</a:t>
            </a:r>
          </a:p>
          <a:p>
            <a:pPr marL="0" indent="0">
              <a:buNone/>
            </a:pPr>
            <a:r>
              <a:rPr lang="en-US" sz="2000" dirty="0"/>
              <a:t>b</a:t>
            </a:r>
            <a:r>
              <a:rPr lang="en-US" sz="2000" dirty="0" smtClean="0"/>
              <a:t>y placing light fixtures</a:t>
            </a:r>
          </a:p>
          <a:p>
            <a:pPr marL="0" indent="0">
              <a:buNone/>
            </a:pPr>
            <a:r>
              <a:rPr lang="en-US" sz="2000" dirty="0"/>
              <a:t>h</a:t>
            </a:r>
            <a:r>
              <a:rPr lang="en-US" sz="2000" dirty="0" smtClean="0"/>
              <a:t>igher or using</a:t>
            </a:r>
          </a:p>
          <a:p>
            <a:pPr marL="0" indent="0">
              <a:buNone/>
            </a:pPr>
            <a:r>
              <a:rPr lang="en-US" sz="2000" dirty="0" smtClean="0"/>
              <a:t>deflectors.</a:t>
            </a:r>
            <a:endParaRPr lang="en-US" sz="2000" dirty="0"/>
          </a:p>
        </p:txBody>
      </p:sp>
      <p:sp>
        <p:nvSpPr>
          <p:cNvPr id="4" name="object 11"/>
          <p:cNvSpPr/>
          <p:nvPr/>
        </p:nvSpPr>
        <p:spPr>
          <a:xfrm>
            <a:off x="3867374" y="2201731"/>
            <a:ext cx="5165597" cy="956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object 15"/>
          <p:cNvSpPr/>
          <p:nvPr/>
        </p:nvSpPr>
        <p:spPr>
          <a:xfrm>
            <a:off x="3867373" y="3158040"/>
            <a:ext cx="5165597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object 19"/>
          <p:cNvSpPr/>
          <p:nvPr/>
        </p:nvSpPr>
        <p:spPr>
          <a:xfrm>
            <a:off x="3867374" y="4137210"/>
            <a:ext cx="5165597" cy="97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object 24"/>
          <p:cNvSpPr/>
          <p:nvPr/>
        </p:nvSpPr>
        <p:spPr>
          <a:xfrm>
            <a:off x="3867372" y="5116380"/>
            <a:ext cx="5165597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object 28"/>
          <p:cNvSpPr/>
          <p:nvPr/>
        </p:nvSpPr>
        <p:spPr>
          <a:xfrm>
            <a:off x="3867374" y="6095550"/>
            <a:ext cx="5165597" cy="220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</a:t>
            </a:r>
            <a:r>
              <a:rPr lang="en-US" sz="2400" dirty="0" smtClean="0"/>
              <a:t>cont.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Poor lighting						Good lighting</a:t>
            </a:r>
            <a:endParaRPr lang="en-US" sz="2000" dirty="0"/>
          </a:p>
        </p:txBody>
      </p:sp>
      <p:sp>
        <p:nvSpPr>
          <p:cNvPr id="4" name="object 16"/>
          <p:cNvSpPr/>
          <p:nvPr/>
        </p:nvSpPr>
        <p:spPr>
          <a:xfrm>
            <a:off x="457200" y="2484121"/>
            <a:ext cx="4190238" cy="944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object 21"/>
          <p:cNvSpPr/>
          <p:nvPr/>
        </p:nvSpPr>
        <p:spPr>
          <a:xfrm>
            <a:off x="457200" y="3429000"/>
            <a:ext cx="4190238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object 26"/>
          <p:cNvSpPr/>
          <p:nvPr/>
        </p:nvSpPr>
        <p:spPr>
          <a:xfrm>
            <a:off x="457200" y="4408170"/>
            <a:ext cx="4190238" cy="97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object 31"/>
          <p:cNvSpPr/>
          <p:nvPr/>
        </p:nvSpPr>
        <p:spPr>
          <a:xfrm>
            <a:off x="457200" y="5387340"/>
            <a:ext cx="4190238" cy="240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object 17"/>
          <p:cNvSpPr/>
          <p:nvPr/>
        </p:nvSpPr>
        <p:spPr>
          <a:xfrm>
            <a:off x="4742329" y="2484121"/>
            <a:ext cx="4114038" cy="944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object 22"/>
          <p:cNvSpPr/>
          <p:nvPr/>
        </p:nvSpPr>
        <p:spPr>
          <a:xfrm>
            <a:off x="4742329" y="3429001"/>
            <a:ext cx="4114038" cy="979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0" name="object 27"/>
          <p:cNvSpPr/>
          <p:nvPr/>
        </p:nvSpPr>
        <p:spPr>
          <a:xfrm>
            <a:off x="4742329" y="4408171"/>
            <a:ext cx="4114038" cy="979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1" name="object 32"/>
          <p:cNvSpPr/>
          <p:nvPr/>
        </p:nvSpPr>
        <p:spPr>
          <a:xfrm>
            <a:off x="4742329" y="5387340"/>
            <a:ext cx="4114038" cy="182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Rendition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461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The type of light you use can make it difficult to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se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true c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lors</a:t>
            </a:r>
            <a:r>
              <a:rPr lang="en-US" sz="20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in</a:t>
            </a:r>
            <a:r>
              <a:rPr lang="en-US" sz="2000" spc="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oth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ing, aut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omo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bil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et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c. Th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nex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slid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give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yo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u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ver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goo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ide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of wha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differen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lighting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source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loo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k like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and ho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w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the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affec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color.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0" indent="0">
              <a:lnSpc>
                <a:spcPts val="1400"/>
              </a:lnSpc>
              <a:spcBef>
                <a:spcPts val="68"/>
              </a:spcBef>
              <a:buNone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(The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ve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hic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is the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sam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in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the th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re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 </a:t>
            </a:r>
            <a:r>
              <a:rPr lang="en-US" sz="20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hotos sh</a:t>
            </a:r>
            <a:r>
              <a:rPr lang="en-US" sz="20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ow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he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nex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 slid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e.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)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Rendition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	Poor Low </a:t>
            </a:r>
            <a:r>
              <a:rPr lang="en-US" sz="2000" dirty="0"/>
              <a:t>P</a:t>
            </a:r>
            <a:r>
              <a:rPr lang="en-US" sz="2000" dirty="0" smtClean="0"/>
              <a:t>ressure Sodium       		Good High Pressure Sodium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Best Metal Halide</a:t>
            </a:r>
            <a:endParaRPr lang="en-US" sz="2000" dirty="0"/>
          </a:p>
        </p:txBody>
      </p:sp>
      <p:sp>
        <p:nvSpPr>
          <p:cNvPr id="4" name="object 8"/>
          <p:cNvSpPr/>
          <p:nvPr/>
        </p:nvSpPr>
        <p:spPr>
          <a:xfrm>
            <a:off x="457201" y="2082502"/>
            <a:ext cx="3759798" cy="862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object 15"/>
          <p:cNvSpPr/>
          <p:nvPr/>
        </p:nvSpPr>
        <p:spPr>
          <a:xfrm>
            <a:off x="457200" y="2945244"/>
            <a:ext cx="3759799" cy="858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object 20"/>
          <p:cNvSpPr/>
          <p:nvPr/>
        </p:nvSpPr>
        <p:spPr>
          <a:xfrm>
            <a:off x="457201" y="3808924"/>
            <a:ext cx="3759799" cy="578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4820322" y="2067261"/>
            <a:ext cx="3733038" cy="863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object 16"/>
          <p:cNvSpPr/>
          <p:nvPr/>
        </p:nvSpPr>
        <p:spPr>
          <a:xfrm>
            <a:off x="4820322" y="2928800"/>
            <a:ext cx="3733038" cy="875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object 21"/>
          <p:cNvSpPr/>
          <p:nvPr/>
        </p:nvSpPr>
        <p:spPr>
          <a:xfrm>
            <a:off x="4820322" y="3800950"/>
            <a:ext cx="3733038" cy="586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4139406" y="4482007"/>
            <a:ext cx="4190238" cy="7691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1" name="object 30"/>
          <p:cNvSpPr/>
          <p:nvPr/>
        </p:nvSpPr>
        <p:spPr>
          <a:xfrm>
            <a:off x="4139406" y="5251122"/>
            <a:ext cx="4190238" cy="859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4" name="object 34"/>
          <p:cNvSpPr/>
          <p:nvPr/>
        </p:nvSpPr>
        <p:spPr>
          <a:xfrm>
            <a:off x="4139406" y="6111017"/>
            <a:ext cx="4190238" cy="755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Marana Tri-Star Program C.P.T.E.D.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Trimming of trees up to 7’ minimum from ground.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Trimming of bushes not to exceed 3’ height max and be  below windows.</a:t>
            </a:r>
          </a:p>
          <a:p>
            <a:pPr marL="0" indent="0">
              <a:buNone/>
            </a:pPr>
            <a:r>
              <a:rPr lang="en-US" sz="1800" dirty="0" smtClean="0"/>
              <a:t>Landscaping not to interfere with security lighting.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Uniform security lighting (ethnicity and color of vehicles should be distinguishable at 100 ft).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Single cylinder metal dead bolts on all single entry doors (with metal 1 inch-throw).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Dead bolt strike plates with minimum 2” screws (where construction permits).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Marana Tri-Star Program C.P.T.E.D.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180 degree eye viewer in all front doors.  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Anti-lift and slide devices on sliding windows and doors.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Solid wood or metal undamaged doors and frames.  (Replace/repair damaged doors)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Property clean, free of debris and hazards.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One seemingly insurmountable problem faced by law enforcement is insufficient manager and resident involvement in crime reduction. The police are a part of the community and have a vital interest in the wellbeing of the residents, but they cannot be totally effective without the involvement of property managers and residents. By bringing </a:t>
            </a:r>
            <a:r>
              <a:rPr lang="en-US" sz="2000" dirty="0" smtClean="0"/>
              <a:t>to </a:t>
            </a:r>
            <a:r>
              <a:rPr lang="en-US" sz="2000" dirty="0"/>
              <a:t>your community a program that improves safety, security and the way residents feel about their wellbeing, literally improves the quality of life for tenants; making for a safer and more pleasant environment to live, work and raise families.   To be effective, management, law enforcement and residents must work in partnership and share a common goal; crime reduction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39097"/>
      </p:ext>
    </p:extLst>
  </p:cSld>
  <p:clrMapOvr>
    <a:masterClrMapping/>
  </p:clrMapOvr>
  <p:transition advTm="556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Dirt and bugs reduce light output by as much</a:t>
            </a:r>
          </a:p>
          <a:p>
            <a:pPr marL="0" indent="0">
              <a:buNone/>
            </a:pPr>
            <a:r>
              <a:rPr lang="en-US" sz="2000" dirty="0" smtClean="0"/>
              <a:t>as 50% so keep the light fixtures clean to </a:t>
            </a:r>
          </a:p>
          <a:p>
            <a:pPr marL="0" indent="0">
              <a:buNone/>
            </a:pPr>
            <a:r>
              <a:rPr lang="en-US" sz="2000" dirty="0" smtClean="0"/>
              <a:t>improve lighting.</a:t>
            </a:r>
            <a:endParaRPr lang="en-US" sz="2000" dirty="0"/>
          </a:p>
        </p:txBody>
      </p:sp>
      <p:sp>
        <p:nvSpPr>
          <p:cNvPr id="4" name="object 6"/>
          <p:cNvSpPr/>
          <p:nvPr/>
        </p:nvSpPr>
        <p:spPr>
          <a:xfrm>
            <a:off x="6400800" y="1828800"/>
            <a:ext cx="1828800" cy="586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object 12"/>
          <p:cNvSpPr/>
          <p:nvPr/>
        </p:nvSpPr>
        <p:spPr>
          <a:xfrm>
            <a:off x="6400800" y="2415539"/>
            <a:ext cx="18288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object 17"/>
          <p:cNvSpPr/>
          <p:nvPr/>
        </p:nvSpPr>
        <p:spPr>
          <a:xfrm>
            <a:off x="6400800" y="3394709"/>
            <a:ext cx="1828800" cy="720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object 22"/>
          <p:cNvSpPr/>
          <p:nvPr/>
        </p:nvSpPr>
        <p:spPr>
          <a:xfrm>
            <a:off x="1846729" y="4422982"/>
            <a:ext cx="3047999" cy="933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object 27"/>
          <p:cNvSpPr/>
          <p:nvPr/>
        </p:nvSpPr>
        <p:spPr>
          <a:xfrm>
            <a:off x="1846729" y="5353050"/>
            <a:ext cx="3047999" cy="979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object 32"/>
          <p:cNvSpPr/>
          <p:nvPr/>
        </p:nvSpPr>
        <p:spPr>
          <a:xfrm>
            <a:off x="1846728" y="6324339"/>
            <a:ext cx="3047999" cy="373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0" name="object 21"/>
          <p:cNvSpPr/>
          <p:nvPr/>
        </p:nvSpPr>
        <p:spPr>
          <a:xfrm>
            <a:off x="5638800" y="4648200"/>
            <a:ext cx="2606039" cy="704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1" name="object 26"/>
          <p:cNvSpPr/>
          <p:nvPr/>
        </p:nvSpPr>
        <p:spPr>
          <a:xfrm>
            <a:off x="5638800" y="5353050"/>
            <a:ext cx="26060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" name="object 31"/>
          <p:cNvSpPr/>
          <p:nvPr/>
        </p:nvSpPr>
        <p:spPr>
          <a:xfrm>
            <a:off x="5638800" y="6332220"/>
            <a:ext cx="2606039" cy="3733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69" y="2481261"/>
            <a:ext cx="1457325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13" y="2481261"/>
            <a:ext cx="1470688" cy="218408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CA2F7-410E-47A8-ADF1-638AE96AEE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Marana Tri-Star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Once Level III has been achieved, the property will be fully certified Tri-Star and will be authorized to purchase program signage.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program sign is at a cost to the property.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62" y="4098474"/>
            <a:ext cx="1457325" cy="21812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Trespass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2865" marR="1502410" indent="0">
              <a:lnSpc>
                <a:spcPts val="2860"/>
              </a:lnSpc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Are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you having problems</a:t>
            </a:r>
            <a:r>
              <a:rPr lang="en-US" sz="18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with 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unwanted</a:t>
            </a:r>
            <a:r>
              <a:rPr lang="en-US" sz="1800" spc="-2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v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isitors</a:t>
            </a:r>
            <a:r>
              <a:rPr lang="en-US" sz="1800" spc="-2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on your 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property?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62865" marR="1502410" indent="0">
              <a:lnSpc>
                <a:spcPts val="2860"/>
              </a:lnSpc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The</a:t>
            </a:r>
            <a:r>
              <a:rPr lang="en-US" sz="1800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Trespass Enforcement</a:t>
            </a:r>
            <a:r>
              <a:rPr lang="en-US" sz="18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Program was created specifically to help with incidents of trespassing</a:t>
            </a:r>
            <a:r>
              <a:rPr lang="en-US" sz="18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nd 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loitering.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62865" marR="1502410" indent="0">
              <a:lnSpc>
                <a:spcPts val="2860"/>
              </a:lnSpc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Once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your</a:t>
            </a:r>
            <a:r>
              <a:rPr lang="en-US" sz="18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completed Trespass Enforcement</a:t>
            </a:r>
            <a:r>
              <a:rPr lang="en-US" sz="18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Request has been</a:t>
            </a:r>
            <a:r>
              <a:rPr lang="en-US" sz="18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received,</a:t>
            </a:r>
            <a:r>
              <a:rPr lang="en-US" sz="18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tw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stickers</a:t>
            </a:r>
            <a:r>
              <a:rPr lang="en-US" sz="1800" spc="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will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be sent</a:t>
            </a:r>
            <a:r>
              <a:rPr lang="en-US" sz="1800" spc="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 you</a:t>
            </a:r>
            <a:r>
              <a:rPr lang="en-US" sz="18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 place</a:t>
            </a:r>
            <a:r>
              <a:rPr lang="en-US" sz="1800" spc="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in visible locations on the property, so Marana</a:t>
            </a:r>
            <a:r>
              <a:rPr lang="en-US" sz="18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Police officers 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kno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w</a:t>
            </a:r>
            <a:r>
              <a:rPr lang="en-US" sz="1800" spc="-2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u 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ar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 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participatin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g</a:t>
            </a:r>
            <a:r>
              <a:rPr lang="en-US" sz="1800" spc="2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in </a:t>
            </a:r>
            <a:r>
              <a:rPr lang="en-US" sz="18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 </a:t>
            </a:r>
            <a:r>
              <a:rPr lang="en-US" sz="18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program.</a:t>
            </a:r>
            <a:endParaRPr lang="en-US" sz="1800" dirty="0" smtClean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62865" marR="1502410" indent="0">
              <a:lnSpc>
                <a:spcPts val="2860"/>
              </a:lnSpc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Program</a:t>
            </a:r>
            <a:r>
              <a:rPr lang="en-US" sz="18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is renewed every</a:t>
            </a:r>
            <a:r>
              <a:rPr lang="en-US" sz="18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12</a:t>
            </a:r>
            <a:r>
              <a:rPr lang="en-US" sz="18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months.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38" y="2071829"/>
            <a:ext cx="1276350" cy="18954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Trespass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26034" indent="0">
              <a:buClr>
                <a:srgbClr val="010000"/>
              </a:buClr>
              <a:buNone/>
              <a:tabLst>
                <a:tab pos="354965" algn="l"/>
              </a:tabLst>
            </a:pPr>
            <a:endParaRPr lang="en-US" sz="2000" dirty="0" smtClean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12700" marR="26034" indent="0">
              <a:buClr>
                <a:srgbClr val="010000"/>
              </a:buClr>
              <a:buNone/>
              <a:tabLst>
                <a:tab pos="35496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Once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your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property has been registered</a:t>
            </a:r>
            <a:r>
              <a:rPr lang="en-US" sz="2000" spc="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with the Marana Police Department and you have signs posted, an officer will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then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be able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to trespass</a:t>
            </a:r>
            <a:r>
              <a:rPr lang="en-US" sz="2000" spc="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an individual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from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your property who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does not have a legitimate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reason to be there, 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withou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b="1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contactin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g or</a:t>
            </a:r>
            <a:r>
              <a:rPr lang="en-US" sz="20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havin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g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propert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</a:t>
            </a:r>
            <a:r>
              <a:rPr lang="en-US" sz="2000" b="1" spc="-3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owner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or</a:t>
            </a:r>
            <a:r>
              <a:rPr lang="en-US" sz="2000" b="1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manage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present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.</a:t>
            </a:r>
          </a:p>
          <a:p>
            <a:pPr>
              <a:lnSpc>
                <a:spcPts val="550"/>
              </a:lnSpc>
              <a:spcBef>
                <a:spcPts val="34"/>
              </a:spcBef>
              <a:buClr>
                <a:srgbClr val="010000"/>
              </a:buClr>
              <a:buFont typeface="Wingdings"/>
              <a:buChar char="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Clr>
                <a:srgbClr val="010000"/>
              </a:buClr>
              <a:buFont typeface="Wingdings"/>
              <a:buChar char="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" marR="12700" indent="0">
              <a:buClr>
                <a:srgbClr val="010000"/>
              </a:buClr>
              <a:buNone/>
              <a:tabLst>
                <a:tab pos="354965" algn="l"/>
              </a:tabLst>
            </a:pPr>
            <a:r>
              <a:rPr lang="en-US" sz="2000" b="1" i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IMPORTAN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b="1" i="1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NOTE</a:t>
            </a:r>
            <a:r>
              <a:rPr lang="en-US" sz="2000" b="1" i="1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­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­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In order for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rental properties to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artic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ipat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in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thi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ogram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,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the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 must have a common area (clubhouse,</a:t>
            </a:r>
            <a:r>
              <a:rPr lang="en-US" sz="20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basketball court, park or retention basin/s)</a:t>
            </a:r>
            <a:r>
              <a:rPr lang="en-US" sz="2000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hat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is for use by the residents.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Only those areas will be covered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b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pas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Enforcemen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q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uest.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Individual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residences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are not covered.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Trespass Enforcement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12700" indent="0">
              <a:buClr>
                <a:srgbClr val="010000"/>
              </a:buClr>
              <a:buNone/>
              <a:tabLst>
                <a:tab pos="354965" algn="l"/>
              </a:tabLst>
            </a:pP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Trespas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Enforcemen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progra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m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is require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i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Level </a:t>
            </a:r>
            <a:r>
              <a:rPr lang="en-US" sz="2000" b="1" spc="-2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</a:t>
            </a:r>
            <a:r>
              <a:rPr lang="en-US" sz="2000" spc="-5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20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f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Marana Tri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‐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Sta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Progra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m.</a:t>
            </a:r>
          </a:p>
          <a:p>
            <a:pPr>
              <a:lnSpc>
                <a:spcPts val="700"/>
              </a:lnSpc>
              <a:spcBef>
                <a:spcPts val="27"/>
              </a:spcBef>
              <a:buClr>
                <a:srgbClr val="010000"/>
              </a:buClr>
              <a:buFont typeface="Wingdings"/>
              <a:buChar char="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Clr>
                <a:srgbClr val="010000"/>
              </a:buClr>
              <a:buFont typeface="Wingdings"/>
              <a:buChar char="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" marR="855980" indent="0">
              <a:buClr>
                <a:srgbClr val="010000"/>
              </a:buClr>
              <a:buNone/>
              <a:tabLst>
                <a:tab pos="354965" algn="l"/>
                <a:tab pos="1057910" algn="l"/>
              </a:tabLst>
            </a:pP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Pos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 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sign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highl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visible location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s.</a:t>
            </a:r>
          </a:p>
          <a:p>
            <a:pPr>
              <a:lnSpc>
                <a:spcPts val="700"/>
              </a:lnSpc>
              <a:spcBef>
                <a:spcPts val="27"/>
              </a:spcBef>
              <a:buClr>
                <a:srgbClr val="010000"/>
              </a:buClr>
              <a:buFont typeface="Wingdings"/>
              <a:buChar char="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Clr>
                <a:srgbClr val="010000"/>
              </a:buClr>
              <a:buFont typeface="Wingdings"/>
              <a:buChar char="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" marR="406400" indent="0">
              <a:buClr>
                <a:srgbClr val="010000"/>
              </a:buClr>
              <a:buNone/>
              <a:tabLst>
                <a:tab pos="354965" algn="l"/>
                <a:tab pos="3610610" algn="l"/>
              </a:tabLst>
            </a:pP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Nee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cit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“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Violators</a:t>
            </a:r>
            <a:r>
              <a:rPr lang="en-US" sz="2000" b="1" spc="-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wil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</a:t>
            </a:r>
            <a:r>
              <a:rPr lang="en-US" sz="2000" b="1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be prosecuted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unde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b="1" spc="2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ARS</a:t>
            </a:r>
            <a:r>
              <a:rPr lang="en-US" sz="2000" b="1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(1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­ 1502)”</a:t>
            </a:r>
            <a:r>
              <a:rPr lang="en-US" sz="20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on the signs.</a:t>
            </a:r>
          </a:p>
          <a:p>
            <a:pPr>
              <a:lnSpc>
                <a:spcPts val="700"/>
              </a:lnSpc>
              <a:spcBef>
                <a:spcPts val="27"/>
              </a:spcBef>
              <a:buClr>
                <a:srgbClr val="010000"/>
              </a:buClr>
              <a:buFont typeface="Wingdings"/>
              <a:buChar char="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" indent="0">
              <a:buClr>
                <a:srgbClr val="010000"/>
              </a:buClr>
              <a:buNone/>
              <a:tabLst>
                <a:tab pos="354965" algn="l"/>
              </a:tabLst>
            </a:pP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Preferabl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y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Englis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h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&amp;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Spanish.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>
              <a:lnSpc>
                <a:spcPts val="700"/>
              </a:lnSpc>
              <a:spcBef>
                <a:spcPts val="28"/>
              </a:spcBef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" marR="114935" indent="0">
              <a:buClr>
                <a:srgbClr val="010000"/>
              </a:buClr>
              <a:buNone/>
              <a:tabLst>
                <a:tab pos="354965" algn="l"/>
              </a:tabLst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Lighting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55" y="2039080"/>
            <a:ext cx="32067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CA2F7-410E-47A8-ADF1-638AE96AEE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#1 deterrent against outdoor crime at night.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Consistent and uniform lighting is the key throughout the property.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Ethnicity of persons and color of vehicles should be distinguishable at 100 feet. </a:t>
            </a:r>
            <a:r>
              <a:rPr lang="en-US" sz="2000" dirty="0" smtClean="0"/>
              <a:t>(10 parking spaces)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Use of the same type fixture throughout the community helps maintain uniform lighting.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lorer_PowerPoint">
  <a:themeElements>
    <a:clrScheme name="Marana custom theme 4">
      <a:dk1>
        <a:sysClr val="windowText" lastClr="000000"/>
      </a:dk1>
      <a:lt1>
        <a:sysClr val="window" lastClr="FFFFFF"/>
      </a:lt1>
      <a:dk2>
        <a:srgbClr val="00464D"/>
      </a:dk2>
      <a:lt2>
        <a:srgbClr val="ACB9CA"/>
      </a:lt2>
      <a:accent1>
        <a:srgbClr val="5BACDF"/>
      </a:accent1>
      <a:accent2>
        <a:srgbClr val="C0122A"/>
      </a:accent2>
      <a:accent3>
        <a:srgbClr val="6EA644"/>
      </a:accent3>
      <a:accent4>
        <a:srgbClr val="622D6E"/>
      </a:accent4>
      <a:accent5>
        <a:srgbClr val="008C9A"/>
      </a:accent5>
      <a:accent6>
        <a:srgbClr val="DF6F1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Microsoft Office PowerPoint</Application>
  <PresentationFormat>On-screen Show (4:3)</PresentationFormat>
  <Paragraphs>175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Explorer_PowerPoint</vt:lpstr>
      <vt:lpstr>Maintenance</vt:lpstr>
      <vt:lpstr>Maintenance</vt:lpstr>
      <vt:lpstr>Programs</vt:lpstr>
      <vt:lpstr>Marana Tri-Star Program</vt:lpstr>
      <vt:lpstr>Trespass Enforcement</vt:lpstr>
      <vt:lpstr>Trespass Enforcement</vt:lpstr>
      <vt:lpstr>Trespass Enforcement</vt:lpstr>
      <vt:lpstr>Security Lighting</vt:lpstr>
      <vt:lpstr>Lighting</vt:lpstr>
      <vt:lpstr>Lighting Problems</vt:lpstr>
      <vt:lpstr>Lighting Problems</vt:lpstr>
      <vt:lpstr>Glare</vt:lpstr>
      <vt:lpstr>Lighting Problems cont.</vt:lpstr>
      <vt:lpstr>Lighting cont.</vt:lpstr>
      <vt:lpstr>Color Rendition</vt:lpstr>
      <vt:lpstr>Color Rendition</vt:lpstr>
      <vt:lpstr>Marana Tri-Star Program C.P.T.E.D. Requirements</vt:lpstr>
      <vt:lpstr>Marana Tri-Star Program C.P.T.E.D. Requirements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</dc:title>
  <dc:creator>Thomas Cox</dc:creator>
  <cp:lastModifiedBy>Thomas Cox</cp:lastModifiedBy>
  <cp:revision>1</cp:revision>
  <dcterms:created xsi:type="dcterms:W3CDTF">2017-02-23T16:46:47Z</dcterms:created>
  <dcterms:modified xsi:type="dcterms:W3CDTF">2017-02-23T16:47:13Z</dcterms:modified>
</cp:coreProperties>
</file>